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2" r:id="rId2"/>
    <p:sldMasterId id="2147483804" r:id="rId3"/>
  </p:sldMasterIdLst>
  <p:notesMasterIdLst>
    <p:notesMasterId r:id="rId43"/>
  </p:notesMasterIdLst>
  <p:handoutMasterIdLst>
    <p:handoutMasterId r:id="rId44"/>
  </p:handoutMasterIdLst>
  <p:sldIdLst>
    <p:sldId id="328" r:id="rId4"/>
    <p:sldId id="308" r:id="rId5"/>
    <p:sldId id="329" r:id="rId6"/>
    <p:sldId id="307" r:id="rId7"/>
    <p:sldId id="295" r:id="rId8"/>
    <p:sldId id="296" r:id="rId9"/>
    <p:sldId id="297" r:id="rId10"/>
    <p:sldId id="298" r:id="rId11"/>
    <p:sldId id="299" r:id="rId12"/>
    <p:sldId id="300" r:id="rId13"/>
    <p:sldId id="301" r:id="rId14"/>
    <p:sldId id="302" r:id="rId15"/>
    <p:sldId id="303" r:id="rId16"/>
    <p:sldId id="304" r:id="rId17"/>
    <p:sldId id="305" r:id="rId18"/>
    <p:sldId id="310" r:id="rId19"/>
    <p:sldId id="287" r:id="rId20"/>
    <p:sldId id="277" r:id="rId21"/>
    <p:sldId id="290" r:id="rId22"/>
    <p:sldId id="311" r:id="rId23"/>
    <p:sldId id="291" r:id="rId24"/>
    <p:sldId id="309"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292" r:id="rId42"/>
  </p:sldIdLst>
  <p:sldSz cx="9144000" cy="6858000" type="screen4x3"/>
  <p:notesSz cx="6858000" cy="9544050"/>
  <p:defaultTextStyle>
    <a:defPPr>
      <a:defRPr lang="sv-SE"/>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42570"/>
    <a:srgbClr val="5C4F4A"/>
    <a:srgbClr val="655646"/>
    <a:srgbClr val="614A38"/>
    <a:srgbClr val="97BF57"/>
    <a:srgbClr val="715F4D"/>
    <a:srgbClr val="7E6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0" y="368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sv-SE" sz="2000"/>
              <a:t>Inköparnas kontaktmönster</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1"/>
            <c:bubble3D val="0"/>
            <c:spPr>
              <a:solidFill>
                <a:srgbClr val="FF0000"/>
              </a:solidFill>
            </c:spPr>
          </c:dPt>
          <c:dPt>
            <c:idx val="2"/>
            <c:bubble3D val="0"/>
            <c:spPr>
              <a:solidFill>
                <a:srgbClr val="FFFF00"/>
              </a:solidFill>
            </c:spPr>
          </c:dPt>
          <c:dPt>
            <c:idx val="3"/>
            <c:bubble3D val="0"/>
            <c:spPr>
              <a:solidFill>
                <a:srgbClr val="00B050"/>
              </a:solidFill>
            </c:spPr>
          </c:dPt>
          <c:dPt>
            <c:idx val="4"/>
            <c:bubble3D val="0"/>
            <c:spPr>
              <a:solidFill>
                <a:schemeClr val="accent6"/>
              </a:solidFill>
            </c:spPr>
          </c:dPt>
          <c:dLbls>
            <c:dLbl>
              <c:idx val="1"/>
              <c:layout>
                <c:manualLayout>
                  <c:x val="-3.0394279216872482E-2"/>
                  <c:y val="3.5877806940799069E-2"/>
                </c:manualLayout>
              </c:layout>
              <c:showLegendKey val="0"/>
              <c:showVal val="0"/>
              <c:showCatName val="1"/>
              <c:showSerName val="0"/>
              <c:showPercent val="1"/>
              <c:showBubbleSize val="0"/>
            </c:dLbl>
            <c:dLbl>
              <c:idx val="2"/>
              <c:layout>
                <c:manualLayout>
                  <c:x val="-0.20446861108081649"/>
                  <c:y val="-0.22237095363079615"/>
                </c:manualLayout>
              </c:layout>
              <c:showLegendKey val="0"/>
              <c:showVal val="0"/>
              <c:showCatName val="1"/>
              <c:showSerName val="0"/>
              <c:showPercent val="1"/>
              <c:showBubbleSize val="0"/>
            </c:dLbl>
            <c:dLbl>
              <c:idx val="3"/>
              <c:layout>
                <c:manualLayout>
                  <c:x val="0.14839456810533977"/>
                  <c:y val="-0.28871366773597745"/>
                </c:manualLayout>
              </c:layout>
              <c:showLegendKey val="0"/>
              <c:showVal val="0"/>
              <c:showCatName val="1"/>
              <c:showSerName val="0"/>
              <c:showPercent val="1"/>
              <c:showBubbleSize val="0"/>
            </c:dLbl>
            <c:txPr>
              <a:bodyPr/>
              <a:lstStyle/>
              <a:p>
                <a:pPr>
                  <a:defRPr sz="1600"/>
                </a:pPr>
                <a:endParaRPr lang="sv-SE"/>
              </a:p>
            </c:txPr>
            <c:showLegendKey val="0"/>
            <c:showVal val="0"/>
            <c:showCatName val="1"/>
            <c:showSerName val="0"/>
            <c:showPercent val="1"/>
            <c:showBubbleSize val="0"/>
            <c:showLeaderLines val="1"/>
          </c:dLbls>
          <c:cat>
            <c:strRef>
              <c:f>Blad1!$A$2:$A$6</c:f>
              <c:strCache>
                <c:ptCount val="5"/>
                <c:pt idx="0">
                  <c:v>Nuvarande leverantör</c:v>
                </c:pt>
                <c:pt idx="1">
                  <c:v>Potentiell leverantör</c:v>
                </c:pt>
                <c:pt idx="2">
                  <c:v>Internt, egna området</c:v>
                </c:pt>
                <c:pt idx="3">
                  <c:v>Internt, andra områden</c:v>
                </c:pt>
                <c:pt idx="4">
                  <c:v>Arbete som inte innefattar kontakt</c:v>
                </c:pt>
              </c:strCache>
            </c:strRef>
          </c:cat>
          <c:val>
            <c:numRef>
              <c:f>Blad1!$B$2:$B$6</c:f>
              <c:numCache>
                <c:formatCode>General</c:formatCode>
                <c:ptCount val="5"/>
                <c:pt idx="0">
                  <c:v>17</c:v>
                </c:pt>
                <c:pt idx="1">
                  <c:v>4</c:v>
                </c:pt>
                <c:pt idx="2">
                  <c:v>26</c:v>
                </c:pt>
                <c:pt idx="3">
                  <c:v>19</c:v>
                </c:pt>
                <c:pt idx="4">
                  <c:v>34</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sv-SE"/>
          </a:p>
        </p:txBody>
      </p:sp>
      <p:sp>
        <p:nvSpPr>
          <p:cNvPr id="26627" name="Rectangle 3"/>
          <p:cNvSpPr>
            <a:spLocks noGrp="1" noChangeArrowheads="1"/>
          </p:cNvSpPr>
          <p:nvPr>
            <p:ph type="dt" sz="quarter" idx="1"/>
          </p:nvPr>
        </p:nvSpPr>
        <p:spPr bwMode="auto">
          <a:xfrm>
            <a:off x="3884613" y="0"/>
            <a:ext cx="29718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sv-SE"/>
          </a:p>
        </p:txBody>
      </p:sp>
      <p:sp>
        <p:nvSpPr>
          <p:cNvPr id="26628" name="Rectangle 4"/>
          <p:cNvSpPr>
            <a:spLocks noGrp="1" noChangeArrowheads="1"/>
          </p:cNvSpPr>
          <p:nvPr>
            <p:ph type="ftr" sz="quarter" idx="2"/>
          </p:nvPr>
        </p:nvSpPr>
        <p:spPr bwMode="auto">
          <a:xfrm>
            <a:off x="0" y="9064625"/>
            <a:ext cx="29718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sv-SE"/>
          </a:p>
        </p:txBody>
      </p:sp>
      <p:sp>
        <p:nvSpPr>
          <p:cNvPr id="26629" name="Rectangle 5"/>
          <p:cNvSpPr>
            <a:spLocks noGrp="1" noChangeArrowheads="1"/>
          </p:cNvSpPr>
          <p:nvPr>
            <p:ph type="sldNum" sz="quarter" idx="3"/>
          </p:nvPr>
        </p:nvSpPr>
        <p:spPr bwMode="auto">
          <a:xfrm>
            <a:off x="3884613" y="9064625"/>
            <a:ext cx="29718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FF4C5AAD-7A53-4671-A54B-1DC9977957FF}" type="slidenum">
              <a:rPr lang="sv-SE"/>
              <a:pPr>
                <a:defRPr/>
              </a:pPr>
              <a:t>‹#›</a:t>
            </a:fld>
            <a:endParaRPr lang="sv-SE"/>
          </a:p>
        </p:txBody>
      </p:sp>
    </p:spTree>
    <p:extLst>
      <p:ext uri="{BB962C8B-B14F-4D97-AF65-F5344CB8AC3E}">
        <p14:creationId xmlns:p14="http://schemas.microsoft.com/office/powerpoint/2010/main" val="101360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sv-SE"/>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sv-SE"/>
          </a:p>
        </p:txBody>
      </p:sp>
      <p:sp>
        <p:nvSpPr>
          <p:cNvPr id="15364" name="Rectangle 4"/>
          <p:cNvSpPr>
            <a:spLocks noGrp="1" noRot="1" noChangeAspect="1" noChangeArrowheads="1" noTextEdit="1"/>
          </p:cNvSpPr>
          <p:nvPr>
            <p:ph type="sldImg" idx="2"/>
          </p:nvPr>
        </p:nvSpPr>
        <p:spPr bwMode="auto">
          <a:xfrm>
            <a:off x="1041400" y="685800"/>
            <a:ext cx="4775200" cy="3581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28677" name="Rectangle 5"/>
          <p:cNvSpPr>
            <a:spLocks noGrp="1" noChangeArrowheads="1"/>
          </p:cNvSpPr>
          <p:nvPr>
            <p:ph type="body" sz="quarter" idx="3"/>
          </p:nvPr>
        </p:nvSpPr>
        <p:spPr bwMode="auto">
          <a:xfrm>
            <a:off x="914400" y="4572000"/>
            <a:ext cx="5029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28678" name="Rectangle 6"/>
          <p:cNvSpPr>
            <a:spLocks noGrp="1" noChangeArrowheads="1"/>
          </p:cNvSpPr>
          <p:nvPr>
            <p:ph type="ftr" sz="quarter" idx="4"/>
          </p:nvPr>
        </p:nvSpPr>
        <p:spPr bwMode="auto">
          <a:xfrm>
            <a:off x="0" y="9067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sv-SE"/>
          </a:p>
        </p:txBody>
      </p:sp>
      <p:sp>
        <p:nvSpPr>
          <p:cNvPr id="28679" name="Rectangle 7"/>
          <p:cNvSpPr>
            <a:spLocks noGrp="1" noChangeArrowheads="1"/>
          </p:cNvSpPr>
          <p:nvPr>
            <p:ph type="sldNum" sz="quarter" idx="5"/>
          </p:nvPr>
        </p:nvSpPr>
        <p:spPr bwMode="auto">
          <a:xfrm>
            <a:off x="3886200" y="9067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700653B-36BE-4DBA-B9A5-EDE87D9AB747}" type="slidenum">
              <a:rPr lang="sv-SE"/>
              <a:pPr>
                <a:defRPr/>
              </a:pPr>
              <a:t>‹#›</a:t>
            </a:fld>
            <a:endParaRPr lang="sv-SE"/>
          </a:p>
        </p:txBody>
      </p:sp>
    </p:spTree>
    <p:extLst>
      <p:ext uri="{BB962C8B-B14F-4D97-AF65-F5344CB8AC3E}">
        <p14:creationId xmlns:p14="http://schemas.microsoft.com/office/powerpoint/2010/main" val="3651482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endParaRPr lang="sv-SE"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endParaRPr lang="sv-SE"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sv-SE"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endParaRPr lang="sv-SE"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200" y="9067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599A3977-BB05-4A5C-8EAC-B33FADB35227}" type="slidenum">
              <a:rPr lang="sv-SE" sz="1200" smtClean="0"/>
              <a:pPr algn="r" eaLnBrk="1" hangingPunct="1">
                <a:defRPr/>
              </a:pPr>
              <a:t>16</a:t>
            </a:fld>
            <a:endParaRPr lang="sv-SE"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200" y="9067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6CB72AC0-5494-4575-9801-4A9DE0AF0F5F}" type="slidenum">
              <a:rPr lang="sv-SE" sz="1200" smtClean="0"/>
              <a:pPr algn="r" eaLnBrk="1" hangingPunct="1">
                <a:defRPr/>
              </a:pPr>
              <a:t>17</a:t>
            </a:fld>
            <a:endParaRPr lang="sv-SE"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8E982A6-FB00-4168-B23A-BB53581FD87F}" type="slidenum">
              <a:rPr lang="sv-SE" sz="1200" smtClean="0"/>
              <a:pPr eaLnBrk="1" hangingPunct="1">
                <a:defRPr/>
              </a:pPr>
              <a:t>18</a:t>
            </a:fld>
            <a:endParaRPr lang="sv-SE"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8E982A6-FB00-4168-B23A-BB53581FD87F}" type="slidenum">
              <a:rPr lang="sv-SE" sz="1200" smtClean="0"/>
              <a:pPr eaLnBrk="1" hangingPunct="1">
                <a:defRPr/>
              </a:pPr>
              <a:t>19</a:t>
            </a:fld>
            <a:endParaRPr lang="sv-SE"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8E982A6-FB00-4168-B23A-BB53581FD87F}" type="slidenum">
              <a:rPr lang="sv-SE" sz="1200" smtClean="0"/>
              <a:pPr eaLnBrk="1" hangingPunct="1">
                <a:defRPr/>
              </a:pPr>
              <a:t>20</a:t>
            </a:fld>
            <a:endParaRPr lang="sv-SE"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8E982A6-FB00-4168-B23A-BB53581FD87F}" type="slidenum">
              <a:rPr lang="sv-SE" sz="1200" smtClean="0"/>
              <a:pPr eaLnBrk="1" hangingPunct="1">
                <a:defRPr/>
              </a:pPr>
              <a:t>21</a:t>
            </a:fld>
            <a:endParaRPr lang="sv-SE"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200" y="9067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599A3977-BB05-4A5C-8EAC-B33FADB35227}" type="slidenum">
              <a:rPr lang="sv-SE" sz="1200" smtClean="0"/>
              <a:pPr algn="r" eaLnBrk="1" hangingPunct="1">
                <a:defRPr/>
              </a:pPr>
              <a:t>22</a:t>
            </a:fld>
            <a:endParaRPr lang="sv-SE"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200" y="9067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599A3977-BB05-4A5C-8EAC-B33FADB35227}" type="slidenum">
              <a:rPr lang="sv-SE" sz="1200" smtClean="0"/>
              <a:pPr algn="r" eaLnBrk="1" hangingPunct="1">
                <a:defRPr/>
              </a:pPr>
              <a:t>2</a:t>
            </a:fld>
            <a:endParaRPr lang="sv-SE"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7425" indent="-287472" eaLnBrk="0" hangingPunct="0">
              <a:defRPr sz="2800">
                <a:solidFill>
                  <a:schemeClr val="tx1"/>
                </a:solidFill>
                <a:latin typeface="Arial" charset="0"/>
              </a:defRPr>
            </a:lvl2pPr>
            <a:lvl3pPr marL="1149885" indent="-229977" eaLnBrk="0" hangingPunct="0">
              <a:defRPr sz="2800">
                <a:solidFill>
                  <a:schemeClr val="tx1"/>
                </a:solidFill>
                <a:latin typeface="Arial" charset="0"/>
              </a:defRPr>
            </a:lvl3pPr>
            <a:lvl4pPr marL="1609840" indent="-229977" eaLnBrk="0" hangingPunct="0">
              <a:defRPr sz="2800">
                <a:solidFill>
                  <a:schemeClr val="tx1"/>
                </a:solidFill>
                <a:latin typeface="Arial" charset="0"/>
              </a:defRPr>
            </a:lvl4pPr>
            <a:lvl5pPr marL="2069796" indent="-229977" eaLnBrk="0" hangingPunct="0">
              <a:defRPr sz="2800">
                <a:solidFill>
                  <a:schemeClr val="tx1"/>
                </a:solidFill>
                <a:latin typeface="Arial" charset="0"/>
              </a:defRPr>
            </a:lvl5pPr>
            <a:lvl6pPr marL="2529750" indent="-229977" eaLnBrk="0" fontAlgn="base" hangingPunct="0">
              <a:spcBef>
                <a:spcPct val="0"/>
              </a:spcBef>
              <a:spcAft>
                <a:spcPct val="0"/>
              </a:spcAft>
              <a:defRPr sz="2800">
                <a:solidFill>
                  <a:schemeClr val="tx1"/>
                </a:solidFill>
                <a:latin typeface="Arial" charset="0"/>
              </a:defRPr>
            </a:lvl6pPr>
            <a:lvl7pPr marL="2989705" indent="-229977" eaLnBrk="0" fontAlgn="base" hangingPunct="0">
              <a:spcBef>
                <a:spcPct val="0"/>
              </a:spcBef>
              <a:spcAft>
                <a:spcPct val="0"/>
              </a:spcAft>
              <a:defRPr sz="2800">
                <a:solidFill>
                  <a:schemeClr val="tx1"/>
                </a:solidFill>
                <a:latin typeface="Arial" charset="0"/>
              </a:defRPr>
            </a:lvl7pPr>
            <a:lvl8pPr marL="3449658" indent="-229977" eaLnBrk="0" fontAlgn="base" hangingPunct="0">
              <a:spcBef>
                <a:spcPct val="0"/>
              </a:spcBef>
              <a:spcAft>
                <a:spcPct val="0"/>
              </a:spcAft>
              <a:defRPr sz="2800">
                <a:solidFill>
                  <a:schemeClr val="tx1"/>
                </a:solidFill>
                <a:latin typeface="Arial" charset="0"/>
              </a:defRPr>
            </a:lvl8pPr>
            <a:lvl9pPr marL="3909612" indent="-229977" eaLnBrk="0" fontAlgn="base" hangingPunct="0">
              <a:spcBef>
                <a:spcPct val="0"/>
              </a:spcBef>
              <a:spcAft>
                <a:spcPct val="0"/>
              </a:spcAft>
              <a:defRPr sz="2800">
                <a:solidFill>
                  <a:schemeClr val="tx1"/>
                </a:solidFill>
                <a:latin typeface="Arial" charset="0"/>
              </a:defRPr>
            </a:lvl9pPr>
          </a:lstStyle>
          <a:p>
            <a:fld id="{C7FA4658-D7E0-40CA-9B27-F3F579507E4F}" type="slidenum">
              <a:rPr lang="sv-SE" sz="1200">
                <a:solidFill>
                  <a:prstClr val="black"/>
                </a:solidFill>
                <a:latin typeface="Times New Roman" pitchFamily="18" charset="0"/>
              </a:rPr>
              <a:pPr/>
              <a:t>24</a:t>
            </a:fld>
            <a:endParaRPr lang="sv-SE" sz="1200">
              <a:solidFill>
                <a:prstClr val="black"/>
              </a:solidFill>
              <a:latin typeface="Times New Roman" pitchFamily="18" charset="0"/>
            </a:endParaRPr>
          </a:p>
        </p:txBody>
      </p:sp>
      <p:sp>
        <p:nvSpPr>
          <p:cNvPr id="72707" name="Rectangle 2"/>
          <p:cNvSpPr>
            <a:spLocks noGrp="1" noRot="1" noChangeAspect="1" noChangeArrowheads="1" noTextEdit="1"/>
          </p:cNvSpPr>
          <p:nvPr>
            <p:ph type="sldImg"/>
          </p:nvPr>
        </p:nvSpPr>
        <p:spPr>
          <a:xfrm>
            <a:off x="1042988" y="715963"/>
            <a:ext cx="4772025" cy="3578225"/>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dirty="0" smtClean="0"/>
          </a:p>
        </p:txBody>
      </p:sp>
      <p:sp>
        <p:nvSpPr>
          <p:cNvPr id="2" name="Platshållare för datum 1"/>
          <p:cNvSpPr>
            <a:spLocks noGrp="1"/>
          </p:cNvSpPr>
          <p:nvPr>
            <p:ph type="dt" idx="10"/>
          </p:nvPr>
        </p:nvSpPr>
        <p:spPr/>
        <p:txBody>
          <a:bodyPr/>
          <a:lstStyle/>
          <a:p>
            <a:pPr>
              <a:defRPr/>
            </a:pPr>
            <a:r>
              <a:rPr lang="sv-SE" smtClean="0">
                <a:solidFill>
                  <a:prstClr val="black"/>
                </a:solidFill>
              </a:rPr>
              <a:t>Region Skåne, 2013-04-15</a:t>
            </a:r>
            <a:endParaRPr lang="de-DE">
              <a:solidFill>
                <a:prstClr val="black"/>
              </a:solidFill>
            </a:endParaRPr>
          </a:p>
        </p:txBody>
      </p:sp>
      <p:sp>
        <p:nvSpPr>
          <p:cNvPr id="3" name="Platshållare för sidhuvud 2"/>
          <p:cNvSpPr>
            <a:spLocks noGrp="1"/>
          </p:cNvSpPr>
          <p:nvPr>
            <p:ph type="hdr" sz="quarter" idx="11"/>
          </p:nvPr>
        </p:nvSpPr>
        <p:spPr/>
        <p:txBody>
          <a:bodyPr/>
          <a:lstStyle/>
          <a:p>
            <a:pPr>
              <a:defRPr/>
            </a:pPr>
            <a:r>
              <a:rPr lang="de-DE" smtClean="0">
                <a:solidFill>
                  <a:prstClr val="black"/>
                </a:solidFill>
              </a:rPr>
              <a:t>M Lesshammar, Akros AB</a:t>
            </a:r>
            <a:endParaRPr lang="de-DE">
              <a:solidFill>
                <a:prstClr val="black"/>
              </a:solidFill>
            </a:endParaRPr>
          </a:p>
        </p:txBody>
      </p:sp>
      <p:sp>
        <p:nvSpPr>
          <p:cNvPr id="4" name="Platshållare för sidfot 3"/>
          <p:cNvSpPr>
            <a:spLocks noGrp="1"/>
          </p:cNvSpPr>
          <p:nvPr>
            <p:ph type="ftr" sz="quarter" idx="12"/>
          </p:nvPr>
        </p:nvSpPr>
        <p:spPr/>
        <p:txBody>
          <a:bodyPr/>
          <a:lstStyle/>
          <a:p>
            <a:pPr>
              <a:defRPr/>
            </a:pPr>
            <a:r>
              <a:rPr lang="de-DE" smtClean="0">
                <a:solidFill>
                  <a:prstClr val="black"/>
                </a:solidFill>
              </a:rPr>
              <a:t>Effektivt kvalitetsarbete</a:t>
            </a:r>
            <a:endParaRPr lang="de-DE">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7556" indent="-287522" eaLnBrk="0" hangingPunct="0">
              <a:defRPr sz="2800">
                <a:solidFill>
                  <a:schemeClr val="tx1"/>
                </a:solidFill>
                <a:latin typeface="Arial" charset="0"/>
              </a:defRPr>
            </a:lvl2pPr>
            <a:lvl3pPr marL="1150087" indent="-230017" eaLnBrk="0" hangingPunct="0">
              <a:defRPr sz="2800">
                <a:solidFill>
                  <a:schemeClr val="tx1"/>
                </a:solidFill>
                <a:latin typeface="Arial" charset="0"/>
              </a:defRPr>
            </a:lvl3pPr>
            <a:lvl4pPr marL="1610121" indent="-230017" eaLnBrk="0" hangingPunct="0">
              <a:defRPr sz="2800">
                <a:solidFill>
                  <a:schemeClr val="tx1"/>
                </a:solidFill>
                <a:latin typeface="Arial" charset="0"/>
              </a:defRPr>
            </a:lvl4pPr>
            <a:lvl5pPr marL="2070156" indent="-230017" eaLnBrk="0" hangingPunct="0">
              <a:defRPr sz="2800">
                <a:solidFill>
                  <a:schemeClr val="tx1"/>
                </a:solidFill>
                <a:latin typeface="Arial" charset="0"/>
              </a:defRPr>
            </a:lvl5pPr>
            <a:lvl6pPr marL="2530191" indent="-230017" eaLnBrk="0" fontAlgn="base" hangingPunct="0">
              <a:spcBef>
                <a:spcPct val="0"/>
              </a:spcBef>
              <a:spcAft>
                <a:spcPct val="0"/>
              </a:spcAft>
              <a:defRPr sz="2800">
                <a:solidFill>
                  <a:schemeClr val="tx1"/>
                </a:solidFill>
                <a:latin typeface="Arial" charset="0"/>
              </a:defRPr>
            </a:lvl6pPr>
            <a:lvl7pPr marL="2990225" indent="-230017" eaLnBrk="0" fontAlgn="base" hangingPunct="0">
              <a:spcBef>
                <a:spcPct val="0"/>
              </a:spcBef>
              <a:spcAft>
                <a:spcPct val="0"/>
              </a:spcAft>
              <a:defRPr sz="2800">
                <a:solidFill>
                  <a:schemeClr val="tx1"/>
                </a:solidFill>
                <a:latin typeface="Arial" charset="0"/>
              </a:defRPr>
            </a:lvl7pPr>
            <a:lvl8pPr marL="3450260" indent="-230017" eaLnBrk="0" fontAlgn="base" hangingPunct="0">
              <a:spcBef>
                <a:spcPct val="0"/>
              </a:spcBef>
              <a:spcAft>
                <a:spcPct val="0"/>
              </a:spcAft>
              <a:defRPr sz="2800">
                <a:solidFill>
                  <a:schemeClr val="tx1"/>
                </a:solidFill>
                <a:latin typeface="Arial" charset="0"/>
              </a:defRPr>
            </a:lvl8pPr>
            <a:lvl9pPr marL="3910294" indent="-230017" eaLnBrk="0" fontAlgn="base" hangingPunct="0">
              <a:spcBef>
                <a:spcPct val="0"/>
              </a:spcBef>
              <a:spcAft>
                <a:spcPct val="0"/>
              </a:spcAft>
              <a:defRPr sz="2800">
                <a:solidFill>
                  <a:schemeClr val="tx1"/>
                </a:solidFill>
                <a:latin typeface="Arial" charset="0"/>
              </a:defRPr>
            </a:lvl9pPr>
          </a:lstStyle>
          <a:p>
            <a:fld id="{2FB2271B-BEF0-4F43-B731-7C33587DDE07}" type="slidenum">
              <a:rPr lang="sv-SE" sz="1200">
                <a:solidFill>
                  <a:prstClr val="black"/>
                </a:solidFill>
                <a:latin typeface="Times New Roman" pitchFamily="18" charset="0"/>
              </a:rPr>
              <a:pPr/>
              <a:t>26</a:t>
            </a:fld>
            <a:endParaRPr lang="sv-SE" sz="120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xfrm>
            <a:off x="1042988" y="715963"/>
            <a:ext cx="4772025" cy="3578225"/>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042988" y="715963"/>
            <a:ext cx="4772025" cy="3578225"/>
          </a:xfrm>
        </p:spPr>
      </p:sp>
      <p:sp>
        <p:nvSpPr>
          <p:cNvPr id="3" name="Platshållare för anteckningar 2"/>
          <p:cNvSpPr>
            <a:spLocks noGrp="1"/>
          </p:cNvSpPr>
          <p:nvPr>
            <p:ph type="body" idx="1"/>
          </p:nvPr>
        </p:nvSpPr>
        <p:spPr/>
        <p:txBody>
          <a:bodyPr/>
          <a:lstStyle/>
          <a:p>
            <a:pPr lvl="0"/>
            <a:r>
              <a:rPr lang="sv-SE" sz="1200" b="1" dirty="0" smtClean="0"/>
              <a:t>Integrering av leverantörer i produktutvecklingen </a:t>
            </a:r>
            <a:r>
              <a:rPr lang="sv-SE" sz="1200" dirty="0" smtClean="0"/>
              <a:t>– konstruktiva relationer inom utveckling av nya produkter. Detta innebär i grova drag att leverantörens tekniker blir en del av forskningen, utvecklingsteamet och andra grupper inom produktutveckling.</a:t>
            </a:r>
          </a:p>
          <a:p>
            <a:pPr lvl="0"/>
            <a:r>
              <a:rPr lang="sv-SE" sz="1200" b="1" dirty="0" smtClean="0"/>
              <a:t>Integrera leverantörer i ordereffektueringsprocessen </a:t>
            </a:r>
            <a:r>
              <a:rPr lang="sv-SE" sz="1200" dirty="0" smtClean="0"/>
              <a:t>– tillverkaren och leverantören skall till slut ha ett gemensamt mål med att serva slutkunden på bästa möjliga. Det kan röra områden som kundservice, nyttjandet av tillgångarna på bästa sätt, minska värdekedjans lager i transporter och hur man kan förbättra kommunikation och flexibilitet i värdekedjan.</a:t>
            </a:r>
          </a:p>
          <a:p>
            <a:pPr lvl="0"/>
            <a:r>
              <a:rPr lang="sv-SE" sz="1200" b="1" dirty="0" smtClean="0"/>
              <a:t>Utveckling av leverantörsbasen och kvalitetssäkring </a:t>
            </a:r>
            <a:r>
              <a:rPr lang="sv-SE" sz="1200" dirty="0" smtClean="0"/>
              <a:t>– gemensamma handlingsprogram för kvalitetssäkring, utveckling av produkter, minskning av kostnader där man delar på både kostnader och ev. vinster. De som är duktiga arbetar dubbelriktat, dvs leverantörer kan utveckla kunden…</a:t>
            </a:r>
          </a:p>
          <a:p>
            <a:pPr lvl="0"/>
            <a:r>
              <a:rPr lang="sv-SE" sz="1200" b="1" dirty="0" smtClean="0"/>
              <a:t>Strategisk kostnadsstyrning </a:t>
            </a:r>
            <a:r>
              <a:rPr lang="sv-SE" sz="1200" dirty="0" smtClean="0"/>
              <a:t>– fokus på identifiering av alla kostnader, kostnadsdrivare och strategier som syftar till att reducera eller eliminera kostnader i hela försörjningskedjan. Viktig att alla få ta del av vinsterna med detta…</a:t>
            </a:r>
          </a:p>
          <a:p>
            <a:endParaRPr lang="sv-SE" dirty="0"/>
          </a:p>
        </p:txBody>
      </p:sp>
      <p:sp>
        <p:nvSpPr>
          <p:cNvPr id="4" name="Platshållare för bildnummer 3"/>
          <p:cNvSpPr>
            <a:spLocks noGrp="1"/>
          </p:cNvSpPr>
          <p:nvPr>
            <p:ph type="sldNum" sz="quarter" idx="10"/>
          </p:nvPr>
        </p:nvSpPr>
        <p:spPr/>
        <p:txBody>
          <a:bodyPr/>
          <a:lstStyle/>
          <a:p>
            <a:fld id="{4B44DDBD-3127-4CD5-BAB6-D92713C12EF7}" type="slidenum">
              <a:rPr lang="de-DE" smtClean="0">
                <a:solidFill>
                  <a:prstClr val="black"/>
                </a:solidFill>
              </a:rPr>
              <a:pPr/>
              <a:t>28</a:t>
            </a:fld>
            <a:endParaRPr lang="de-DE">
              <a:solidFill>
                <a:prstClr val="black"/>
              </a:solidFill>
            </a:endParaRPr>
          </a:p>
        </p:txBody>
      </p:sp>
    </p:spTree>
    <p:extLst>
      <p:ext uri="{BB962C8B-B14F-4D97-AF65-F5344CB8AC3E}">
        <p14:creationId xmlns:p14="http://schemas.microsoft.com/office/powerpoint/2010/main" val="3132821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042988" y="715963"/>
            <a:ext cx="4772025" cy="3578225"/>
          </a:xfrm>
        </p:spPr>
      </p:sp>
      <p:sp>
        <p:nvSpPr>
          <p:cNvPr id="3" name="Platshållare för anteckningar 2"/>
          <p:cNvSpPr>
            <a:spLocks noGrp="1"/>
          </p:cNvSpPr>
          <p:nvPr>
            <p:ph type="body" idx="1"/>
          </p:nvPr>
        </p:nvSpPr>
        <p:spPr/>
        <p:txBody>
          <a:bodyPr/>
          <a:lstStyle/>
          <a:p>
            <a:r>
              <a:rPr lang="en-US" sz="1200" b="1" kern="1200" dirty="0" smtClean="0">
                <a:solidFill>
                  <a:schemeClr val="tx1"/>
                </a:solidFill>
                <a:effectLst/>
                <a:latin typeface="Verdana" pitchFamily="34" charset="0"/>
                <a:ea typeface="+mn-ea"/>
                <a:cs typeface="+mn-cs"/>
              </a:rPr>
              <a:t>Utför gemensamma förbättringar</a:t>
            </a:r>
            <a:endParaRPr lang="sv-SE" sz="1200" b="1" kern="1200" dirty="0" smtClean="0">
              <a:solidFill>
                <a:schemeClr val="tx1"/>
              </a:solidFill>
              <a:effectLst/>
              <a:latin typeface="Verdana" pitchFamily="34" charset="0"/>
              <a:ea typeface="+mn-ea"/>
              <a:cs typeface="+mn-cs"/>
            </a:endParaRPr>
          </a:p>
          <a:p>
            <a:pPr lvl="0"/>
            <a:r>
              <a:rPr lang="en-US" sz="1200" kern="1200" dirty="0" err="1" smtClean="0">
                <a:solidFill>
                  <a:schemeClr val="tx1"/>
                </a:solidFill>
                <a:effectLst/>
                <a:latin typeface="Verdana" pitchFamily="34" charset="0"/>
                <a:ea typeface="+mn-ea"/>
                <a:cs typeface="+mn-cs"/>
              </a:rPr>
              <a:t>Utbyt</a:t>
            </a:r>
            <a:r>
              <a:rPr lang="en-US" sz="1200" kern="1200" dirty="0" smtClean="0">
                <a:solidFill>
                  <a:schemeClr val="tx1"/>
                </a:solidFill>
                <a:effectLst/>
                <a:latin typeface="Verdana" pitchFamily="34" charset="0"/>
                <a:ea typeface="+mn-ea"/>
                <a:cs typeface="+mn-cs"/>
              </a:rPr>
              <a:t> </a:t>
            </a:r>
            <a:r>
              <a:rPr lang="en-US" sz="1200" kern="1200" dirty="0" err="1" smtClean="0">
                <a:solidFill>
                  <a:schemeClr val="tx1"/>
                </a:solidFill>
                <a:effectLst/>
                <a:latin typeface="Verdana" pitchFamily="34" charset="0"/>
                <a:ea typeface="+mn-ea"/>
                <a:cs typeface="+mn-cs"/>
              </a:rPr>
              <a:t>bästa</a:t>
            </a:r>
            <a:r>
              <a:rPr lang="en-US" sz="1200" kern="1200" dirty="0" smtClean="0">
                <a:solidFill>
                  <a:schemeClr val="tx1"/>
                </a:solidFill>
                <a:effectLst/>
                <a:latin typeface="Verdana" pitchFamily="34" charset="0"/>
                <a:ea typeface="+mn-ea"/>
                <a:cs typeface="+mn-cs"/>
              </a:rPr>
              <a:t> </a:t>
            </a:r>
            <a:r>
              <a:rPr lang="en-US" sz="1200" kern="1200" dirty="0" err="1" smtClean="0">
                <a:solidFill>
                  <a:schemeClr val="tx1"/>
                </a:solidFill>
                <a:effectLst/>
                <a:latin typeface="Verdana" pitchFamily="34" charset="0"/>
                <a:ea typeface="+mn-ea"/>
                <a:cs typeface="+mn-cs"/>
              </a:rPr>
              <a:t>arbetssätt</a:t>
            </a:r>
            <a:r>
              <a:rPr lang="en-US" sz="1200" kern="1200" dirty="0" smtClean="0">
                <a:solidFill>
                  <a:schemeClr val="tx1"/>
                </a:solidFill>
                <a:effectLst/>
                <a:latin typeface="Verdana" pitchFamily="34" charset="0"/>
                <a:ea typeface="+mn-ea"/>
                <a:cs typeface="+mn-cs"/>
              </a:rPr>
              <a:t> med </a:t>
            </a:r>
            <a:r>
              <a:rPr lang="en-US" sz="1200" kern="1200" dirty="0" err="1" smtClean="0">
                <a:solidFill>
                  <a:schemeClr val="tx1"/>
                </a:solidFill>
                <a:effectLst/>
                <a:latin typeface="Verdana" pitchFamily="34" charset="0"/>
                <a:ea typeface="+mn-ea"/>
                <a:cs typeface="+mn-cs"/>
              </a:rPr>
              <a:t>leverantörerna</a:t>
            </a:r>
            <a:endParaRPr lang="sv-SE" sz="1200" kern="1200" dirty="0" smtClean="0">
              <a:solidFill>
                <a:schemeClr val="tx1"/>
              </a:solidFill>
              <a:effectLst/>
              <a:latin typeface="Verdana" pitchFamily="34" charset="0"/>
              <a:ea typeface="+mn-ea"/>
              <a:cs typeface="+mn-cs"/>
            </a:endParaRPr>
          </a:p>
          <a:p>
            <a:pPr lvl="0"/>
            <a:r>
              <a:rPr lang="sv-SE" sz="1200" kern="1200" dirty="0" smtClean="0">
                <a:solidFill>
                  <a:schemeClr val="tx1"/>
                </a:solidFill>
                <a:effectLst/>
                <a:latin typeface="Verdana" pitchFamily="34" charset="0"/>
                <a:ea typeface="+mn-ea"/>
                <a:cs typeface="+mn-cs"/>
              </a:rPr>
              <a:t>Implementera </a:t>
            </a:r>
            <a:r>
              <a:rPr lang="sv-SE" sz="1200" kern="1200" dirty="0" err="1" smtClean="0">
                <a:solidFill>
                  <a:schemeClr val="tx1"/>
                </a:solidFill>
                <a:effectLst/>
                <a:latin typeface="Verdana" pitchFamily="34" charset="0"/>
                <a:ea typeface="+mn-ea"/>
                <a:cs typeface="+mn-cs"/>
              </a:rPr>
              <a:t>Kaizen</a:t>
            </a:r>
            <a:r>
              <a:rPr lang="sv-SE" sz="1200" kern="1200" dirty="0" smtClean="0">
                <a:solidFill>
                  <a:schemeClr val="tx1"/>
                </a:solidFill>
                <a:effectLst/>
                <a:latin typeface="Verdana" pitchFamily="34" charset="0"/>
                <a:ea typeface="+mn-ea"/>
                <a:cs typeface="+mn-cs"/>
              </a:rPr>
              <a:t>-projekt I leverantörernas lokaler</a:t>
            </a:r>
          </a:p>
          <a:p>
            <a:pPr lvl="0"/>
            <a:r>
              <a:rPr lang="sv-SE" sz="1200" kern="1200" dirty="0" smtClean="0">
                <a:solidFill>
                  <a:schemeClr val="tx1"/>
                </a:solidFill>
                <a:effectLst/>
                <a:latin typeface="Verdana" pitchFamily="34" charset="0"/>
                <a:ea typeface="+mn-ea"/>
                <a:cs typeface="+mn-cs"/>
              </a:rPr>
              <a:t>Etablera studiegrupper med leverantörerna</a:t>
            </a:r>
          </a:p>
          <a:p>
            <a:r>
              <a:rPr lang="sv-SE" sz="1200" b="1" kern="1200" dirty="0" smtClean="0">
                <a:solidFill>
                  <a:schemeClr val="tx1"/>
                </a:solidFill>
                <a:effectLst/>
                <a:latin typeface="Verdana" pitchFamily="34" charset="0"/>
                <a:ea typeface="+mn-ea"/>
                <a:cs typeface="+mn-cs"/>
              </a:rPr>
              <a:t>Dela med dig av information intensivt men selektivt</a:t>
            </a:r>
          </a:p>
          <a:p>
            <a:pPr lvl="0"/>
            <a:r>
              <a:rPr lang="sv-SE" sz="1200" kern="1200" dirty="0" smtClean="0">
                <a:solidFill>
                  <a:schemeClr val="tx1"/>
                </a:solidFill>
                <a:effectLst/>
                <a:latin typeface="Verdana" pitchFamily="34" charset="0"/>
                <a:ea typeface="+mn-ea"/>
                <a:cs typeface="+mn-cs"/>
              </a:rPr>
              <a:t>Ange fasta tider, platser och dagordning för möten</a:t>
            </a:r>
          </a:p>
          <a:p>
            <a:pPr lvl="0"/>
            <a:r>
              <a:rPr lang="sv-SE" sz="1200" kern="1200" dirty="0" smtClean="0">
                <a:solidFill>
                  <a:schemeClr val="tx1"/>
                </a:solidFill>
                <a:effectLst/>
                <a:latin typeface="Verdana" pitchFamily="34" charset="0"/>
                <a:ea typeface="+mn-ea"/>
                <a:cs typeface="+mn-cs"/>
              </a:rPr>
              <a:t>Använd fasta format när du delar med dig av information</a:t>
            </a:r>
          </a:p>
          <a:p>
            <a:pPr lvl="0"/>
            <a:r>
              <a:rPr lang="sv-SE" sz="1200" kern="1200" dirty="0" smtClean="0">
                <a:solidFill>
                  <a:schemeClr val="tx1"/>
                </a:solidFill>
                <a:effectLst/>
                <a:latin typeface="Verdana" pitchFamily="34" charset="0"/>
                <a:ea typeface="+mn-ea"/>
                <a:cs typeface="+mn-cs"/>
              </a:rPr>
              <a:t>Kräv att tillförlitlig information samlas in</a:t>
            </a:r>
          </a:p>
          <a:p>
            <a:pPr lvl="0"/>
            <a:r>
              <a:rPr lang="sv-SE" sz="1200" kern="1200" dirty="0" smtClean="0">
                <a:solidFill>
                  <a:schemeClr val="tx1"/>
                </a:solidFill>
                <a:effectLst/>
                <a:latin typeface="Verdana" pitchFamily="34" charset="0"/>
                <a:ea typeface="+mn-ea"/>
                <a:cs typeface="+mn-cs"/>
              </a:rPr>
              <a:t>Dela med dig av information på ett strukturerat sätt</a:t>
            </a:r>
          </a:p>
          <a:p>
            <a:r>
              <a:rPr lang="sv-SE" sz="1200" b="1" kern="1200" dirty="0" smtClean="0">
                <a:solidFill>
                  <a:schemeClr val="tx1"/>
                </a:solidFill>
                <a:effectLst/>
                <a:latin typeface="Verdana" pitchFamily="34" charset="0"/>
                <a:ea typeface="+mn-ea"/>
                <a:cs typeface="+mn-cs"/>
              </a:rPr>
              <a:t>Utveckla leverantörernas tekniska kunskaper</a:t>
            </a:r>
          </a:p>
          <a:p>
            <a:pPr lvl="0"/>
            <a:r>
              <a:rPr lang="sv-SE" sz="1200" kern="1200" dirty="0" smtClean="0">
                <a:solidFill>
                  <a:schemeClr val="tx1"/>
                </a:solidFill>
                <a:effectLst/>
                <a:latin typeface="Verdana" pitchFamily="34" charset="0"/>
                <a:ea typeface="+mn-ea"/>
                <a:cs typeface="+mn-cs"/>
              </a:rPr>
              <a:t>Utveckla leverantörernas problemlösningskunskaper</a:t>
            </a:r>
          </a:p>
          <a:p>
            <a:pPr lvl="0"/>
            <a:r>
              <a:rPr lang="sv-SE" sz="1200" kern="1200" dirty="0" smtClean="0">
                <a:solidFill>
                  <a:schemeClr val="tx1"/>
                </a:solidFill>
                <a:effectLst/>
                <a:latin typeface="Verdana" pitchFamily="34" charset="0"/>
                <a:ea typeface="+mn-ea"/>
                <a:cs typeface="+mn-cs"/>
              </a:rPr>
              <a:t>Utveckla ett gemensamt ordförråd</a:t>
            </a:r>
          </a:p>
          <a:p>
            <a:pPr lvl="0"/>
            <a:r>
              <a:rPr lang="sv-SE" sz="1200" kern="1200" dirty="0" smtClean="0">
                <a:solidFill>
                  <a:schemeClr val="tx1"/>
                </a:solidFill>
                <a:effectLst/>
                <a:latin typeface="Verdana" pitchFamily="34" charset="0"/>
                <a:ea typeface="+mn-ea"/>
                <a:cs typeface="+mn-cs"/>
              </a:rPr>
              <a:t>Utveckla leverantörernas innovationsmöjligheter</a:t>
            </a:r>
          </a:p>
          <a:p>
            <a:r>
              <a:rPr lang="sv-SE" sz="1200" b="1" kern="1200" dirty="0" smtClean="0">
                <a:solidFill>
                  <a:schemeClr val="tx1"/>
                </a:solidFill>
                <a:effectLst/>
                <a:latin typeface="Verdana" pitchFamily="34" charset="0"/>
                <a:ea typeface="+mn-ea"/>
                <a:cs typeface="+mn-cs"/>
              </a:rPr>
              <a:t>Handled dina leverantörer</a:t>
            </a:r>
          </a:p>
          <a:p>
            <a:pPr lvl="0"/>
            <a:r>
              <a:rPr lang="sv-SE" sz="1200" kern="1200" dirty="0" smtClean="0">
                <a:solidFill>
                  <a:schemeClr val="tx1"/>
                </a:solidFill>
                <a:effectLst/>
                <a:latin typeface="Verdana" pitchFamily="34" charset="0"/>
                <a:ea typeface="+mn-ea"/>
                <a:cs typeface="+mn-cs"/>
              </a:rPr>
              <a:t>Skicka dina värderingsrapporter till leverantören varje månad</a:t>
            </a:r>
          </a:p>
          <a:p>
            <a:pPr lvl="0"/>
            <a:r>
              <a:rPr lang="sv-SE" sz="1200" kern="1200" dirty="0" smtClean="0">
                <a:solidFill>
                  <a:schemeClr val="tx1"/>
                </a:solidFill>
                <a:effectLst/>
                <a:latin typeface="Verdana" pitchFamily="34" charset="0"/>
                <a:ea typeface="+mn-ea"/>
                <a:cs typeface="+mn-cs"/>
              </a:rPr>
              <a:t>Ge alltid omedelbar feedback</a:t>
            </a:r>
          </a:p>
          <a:p>
            <a:pPr lvl="0"/>
            <a:r>
              <a:rPr lang="sv-SE" sz="1200" kern="1200" dirty="0" smtClean="0">
                <a:solidFill>
                  <a:schemeClr val="tx1"/>
                </a:solidFill>
                <a:effectLst/>
                <a:latin typeface="Verdana" pitchFamily="34" charset="0"/>
                <a:ea typeface="+mn-ea"/>
                <a:cs typeface="+mn-cs"/>
              </a:rPr>
              <a:t>Få med ledningen i problemlösningar</a:t>
            </a:r>
          </a:p>
          <a:p>
            <a:r>
              <a:rPr lang="sv-SE" sz="1200" b="1" kern="1200" dirty="0" smtClean="0">
                <a:solidFill>
                  <a:schemeClr val="tx1"/>
                </a:solidFill>
                <a:effectLst/>
                <a:latin typeface="Verdana" pitchFamily="34" charset="0"/>
                <a:ea typeface="+mn-ea"/>
                <a:cs typeface="+mn-cs"/>
              </a:rPr>
              <a:t>Använd leverantörernas inbördes konkurrens till din fördel</a:t>
            </a:r>
          </a:p>
          <a:p>
            <a:pPr lvl="0"/>
            <a:r>
              <a:rPr lang="sv-SE" sz="1200" kern="1200" dirty="0" smtClean="0">
                <a:solidFill>
                  <a:schemeClr val="tx1"/>
                </a:solidFill>
                <a:effectLst/>
                <a:latin typeface="Verdana" pitchFamily="34" charset="0"/>
                <a:ea typeface="+mn-ea"/>
                <a:cs typeface="+mn-cs"/>
              </a:rPr>
              <a:t>Köp in varje komponent från två eller tre leverantörer</a:t>
            </a:r>
          </a:p>
          <a:p>
            <a:pPr lvl="0"/>
            <a:r>
              <a:rPr lang="sv-SE" sz="1200" kern="1200" dirty="0" smtClean="0">
                <a:solidFill>
                  <a:schemeClr val="tx1"/>
                </a:solidFill>
                <a:effectLst/>
                <a:latin typeface="Verdana" pitchFamily="34" charset="0"/>
                <a:ea typeface="+mn-ea"/>
                <a:cs typeface="+mn-cs"/>
              </a:rPr>
              <a:t>Skapa kompatibla produktionsfilosofier och produktionssystem</a:t>
            </a:r>
          </a:p>
          <a:p>
            <a:pPr lvl="0"/>
            <a:r>
              <a:rPr lang="sv-SE" sz="1200" kern="1200" dirty="0" smtClean="0">
                <a:solidFill>
                  <a:schemeClr val="tx1"/>
                </a:solidFill>
                <a:effectLst/>
                <a:latin typeface="Verdana" pitchFamily="34" charset="0"/>
                <a:ea typeface="+mn-ea"/>
                <a:cs typeface="+mn-cs"/>
              </a:rPr>
              <a:t>Sätt upp joint </a:t>
            </a:r>
            <a:r>
              <a:rPr lang="sv-SE" sz="1200" kern="1200" dirty="0" err="1" smtClean="0">
                <a:solidFill>
                  <a:schemeClr val="tx1"/>
                </a:solidFill>
                <a:effectLst/>
                <a:latin typeface="Verdana" pitchFamily="34" charset="0"/>
                <a:ea typeface="+mn-ea"/>
                <a:cs typeface="+mn-cs"/>
              </a:rPr>
              <a:t>ventures</a:t>
            </a:r>
            <a:r>
              <a:rPr lang="sv-SE" sz="1200" kern="1200" dirty="0" smtClean="0">
                <a:solidFill>
                  <a:schemeClr val="tx1"/>
                </a:solidFill>
                <a:effectLst/>
                <a:latin typeface="Verdana" pitchFamily="34" charset="0"/>
                <a:ea typeface="+mn-ea"/>
                <a:cs typeface="+mn-cs"/>
              </a:rPr>
              <a:t> (samarbetsbolag) med nuvarande leverantörer för kunskapsöverföring och för att behålla kontrollen</a:t>
            </a:r>
          </a:p>
          <a:p>
            <a:r>
              <a:rPr lang="sv-SE" sz="1200" b="1" kern="1200" dirty="0" smtClean="0">
                <a:solidFill>
                  <a:schemeClr val="tx1"/>
                </a:solidFill>
                <a:effectLst/>
                <a:latin typeface="Verdana" pitchFamily="34" charset="0"/>
                <a:ea typeface="+mn-ea"/>
                <a:cs typeface="+mn-cs"/>
              </a:rPr>
              <a:t>Lär dig hur dina leverantörer arbetar</a:t>
            </a:r>
          </a:p>
          <a:p>
            <a:pPr lvl="0"/>
            <a:r>
              <a:rPr lang="sv-SE" sz="1200" kern="1200" dirty="0" smtClean="0">
                <a:solidFill>
                  <a:schemeClr val="tx1"/>
                </a:solidFill>
                <a:effectLst/>
                <a:latin typeface="Verdana" pitchFamily="34" charset="0"/>
                <a:ea typeface="+mn-ea"/>
                <a:cs typeface="+mn-cs"/>
              </a:rPr>
              <a:t>Lär dig mer om dina leverantörers affärer</a:t>
            </a:r>
          </a:p>
          <a:p>
            <a:pPr lvl="0"/>
            <a:r>
              <a:rPr lang="sv-SE" sz="1200" kern="1200" dirty="0" smtClean="0">
                <a:solidFill>
                  <a:schemeClr val="tx1"/>
                </a:solidFill>
                <a:effectLst/>
                <a:latin typeface="Verdana" pitchFamily="34" charset="0"/>
                <a:ea typeface="+mn-ea"/>
                <a:cs typeface="+mn-cs"/>
              </a:rPr>
              <a:t>Besök leverantörerna för att se hur de arbetar</a:t>
            </a:r>
          </a:p>
          <a:p>
            <a:pPr lvl="0"/>
            <a:r>
              <a:rPr lang="sv-SE" sz="1200" kern="1200" dirty="0" smtClean="0">
                <a:solidFill>
                  <a:schemeClr val="tx1"/>
                </a:solidFill>
                <a:effectLst/>
                <a:latin typeface="Verdana" pitchFamily="34" charset="0"/>
                <a:ea typeface="+mn-ea"/>
                <a:cs typeface="+mn-cs"/>
              </a:rPr>
              <a:t>Respektera leverantörernas förmåga</a:t>
            </a:r>
          </a:p>
          <a:p>
            <a:pPr lvl="0"/>
            <a:r>
              <a:rPr lang="sv-SE" sz="1200" kern="1200" dirty="0" smtClean="0">
                <a:solidFill>
                  <a:schemeClr val="tx1"/>
                </a:solidFill>
                <a:effectLst/>
                <a:latin typeface="Verdana" pitchFamily="34" charset="0"/>
                <a:ea typeface="+mn-ea"/>
                <a:cs typeface="+mn-cs"/>
              </a:rPr>
              <a:t>Satsa på att både du och leverantörerna ska frodas</a:t>
            </a:r>
          </a:p>
        </p:txBody>
      </p:sp>
      <p:sp>
        <p:nvSpPr>
          <p:cNvPr id="4" name="Platshållare för bildnummer 3"/>
          <p:cNvSpPr>
            <a:spLocks noGrp="1"/>
          </p:cNvSpPr>
          <p:nvPr>
            <p:ph type="sldNum" sz="quarter" idx="10"/>
          </p:nvPr>
        </p:nvSpPr>
        <p:spPr/>
        <p:txBody>
          <a:bodyPr/>
          <a:lstStyle/>
          <a:p>
            <a:fld id="{4B44DDBD-3127-4CD5-BAB6-D92713C12EF7}" type="slidenum">
              <a:rPr lang="de-DE" smtClean="0">
                <a:solidFill>
                  <a:prstClr val="black"/>
                </a:solidFill>
              </a:rPr>
              <a:pPr/>
              <a:t>29</a:t>
            </a:fld>
            <a:endParaRPr lang="de-DE">
              <a:solidFill>
                <a:prstClr val="black"/>
              </a:solidFill>
            </a:endParaRPr>
          </a:p>
        </p:txBody>
      </p:sp>
    </p:spTree>
    <p:extLst>
      <p:ext uri="{BB962C8B-B14F-4D97-AF65-F5344CB8AC3E}">
        <p14:creationId xmlns:p14="http://schemas.microsoft.com/office/powerpoint/2010/main" val="735656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042988" y="715963"/>
            <a:ext cx="4772025" cy="3578225"/>
          </a:xfrm>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sz="1200" dirty="0" smtClean="0"/>
              <a:t>Den färdiga modellen består av en rad frågeställningar inom åtta identifierade verksamhetsområden. Dessa är Kvalitet, Logistik, Kompetensutveckling, Projektstyrning, </a:t>
            </a:r>
            <a:r>
              <a:rPr lang="sv-SE" sz="1200" dirty="0" err="1" smtClean="0"/>
              <a:t>Sourcing</a:t>
            </a:r>
            <a:r>
              <a:rPr lang="sv-SE" sz="1200" dirty="0" smtClean="0"/>
              <a:t>, Ledarskap, Målstyrning och Underhåll. Frågeställningarna är individuellt graderade från ett till fyra, där underleverantören värderas beroende på hur väl denne lever upp till innehållet i frågeställningen. Resultatet av utvärderingen är ett spindeldiagram som sedan skall nyttjas som underlag för en eller flera insatser riktat mot de områden som det visat sig att underleverantören har förbättringspotential inom. Modellen är sedan tänkt att kunna tillämpas för såväl underleverantörens självutvärdering eller då OEM genomför leverantörsutvärdering.</a:t>
            </a:r>
          </a:p>
        </p:txBody>
      </p:sp>
      <p:sp>
        <p:nvSpPr>
          <p:cNvPr id="4" name="Platshållare för bildnummer 3"/>
          <p:cNvSpPr>
            <a:spLocks noGrp="1"/>
          </p:cNvSpPr>
          <p:nvPr>
            <p:ph type="sldNum" sz="quarter" idx="10"/>
          </p:nvPr>
        </p:nvSpPr>
        <p:spPr/>
        <p:txBody>
          <a:bodyPr/>
          <a:lstStyle/>
          <a:p>
            <a:fld id="{4B44DDBD-3127-4CD5-BAB6-D92713C12EF7}" type="slidenum">
              <a:rPr lang="de-DE" smtClean="0">
                <a:solidFill>
                  <a:prstClr val="black"/>
                </a:solidFill>
              </a:rPr>
              <a:pPr/>
              <a:t>30</a:t>
            </a:fld>
            <a:endParaRPr lang="de-DE">
              <a:solidFill>
                <a:prstClr val="black"/>
              </a:solidFill>
            </a:endParaRPr>
          </a:p>
        </p:txBody>
      </p:sp>
    </p:spTree>
    <p:extLst>
      <p:ext uri="{BB962C8B-B14F-4D97-AF65-F5344CB8AC3E}">
        <p14:creationId xmlns:p14="http://schemas.microsoft.com/office/powerpoint/2010/main" val="1371433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Platshållare för bildobjekt 1"/>
          <p:cNvSpPr>
            <a:spLocks noGrp="1" noRot="1" noChangeAspect="1" noTextEdit="1"/>
          </p:cNvSpPr>
          <p:nvPr>
            <p:ph type="sldImg"/>
          </p:nvPr>
        </p:nvSpPr>
        <p:spPr>
          <a:xfrm>
            <a:off x="1042988" y="715963"/>
            <a:ext cx="4772025" cy="3578225"/>
          </a:xfrm>
          <a:ln/>
        </p:spPr>
      </p:sp>
      <p:sp>
        <p:nvSpPr>
          <p:cNvPr id="132099"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smtClean="0"/>
          </a:p>
        </p:txBody>
      </p:sp>
      <p:sp>
        <p:nvSpPr>
          <p:cNvPr id="132100"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7556" indent="-287522" eaLnBrk="0" hangingPunct="0">
              <a:defRPr sz="2800">
                <a:solidFill>
                  <a:schemeClr val="tx1"/>
                </a:solidFill>
                <a:latin typeface="Arial" charset="0"/>
              </a:defRPr>
            </a:lvl2pPr>
            <a:lvl3pPr marL="1150087" indent="-230017" eaLnBrk="0" hangingPunct="0">
              <a:defRPr sz="2800">
                <a:solidFill>
                  <a:schemeClr val="tx1"/>
                </a:solidFill>
                <a:latin typeface="Arial" charset="0"/>
              </a:defRPr>
            </a:lvl3pPr>
            <a:lvl4pPr marL="1610121" indent="-230017" eaLnBrk="0" hangingPunct="0">
              <a:defRPr sz="2800">
                <a:solidFill>
                  <a:schemeClr val="tx1"/>
                </a:solidFill>
                <a:latin typeface="Arial" charset="0"/>
              </a:defRPr>
            </a:lvl4pPr>
            <a:lvl5pPr marL="2070156" indent="-230017" eaLnBrk="0" hangingPunct="0">
              <a:defRPr sz="2800">
                <a:solidFill>
                  <a:schemeClr val="tx1"/>
                </a:solidFill>
                <a:latin typeface="Arial" charset="0"/>
              </a:defRPr>
            </a:lvl5pPr>
            <a:lvl6pPr marL="2530191" indent="-230017" eaLnBrk="0" fontAlgn="base" hangingPunct="0">
              <a:spcBef>
                <a:spcPct val="0"/>
              </a:spcBef>
              <a:spcAft>
                <a:spcPct val="0"/>
              </a:spcAft>
              <a:defRPr sz="2800">
                <a:solidFill>
                  <a:schemeClr val="tx1"/>
                </a:solidFill>
                <a:latin typeface="Arial" charset="0"/>
              </a:defRPr>
            </a:lvl6pPr>
            <a:lvl7pPr marL="2990225" indent="-230017" eaLnBrk="0" fontAlgn="base" hangingPunct="0">
              <a:spcBef>
                <a:spcPct val="0"/>
              </a:spcBef>
              <a:spcAft>
                <a:spcPct val="0"/>
              </a:spcAft>
              <a:defRPr sz="2800">
                <a:solidFill>
                  <a:schemeClr val="tx1"/>
                </a:solidFill>
                <a:latin typeface="Arial" charset="0"/>
              </a:defRPr>
            </a:lvl7pPr>
            <a:lvl8pPr marL="3450260" indent="-230017" eaLnBrk="0" fontAlgn="base" hangingPunct="0">
              <a:spcBef>
                <a:spcPct val="0"/>
              </a:spcBef>
              <a:spcAft>
                <a:spcPct val="0"/>
              </a:spcAft>
              <a:defRPr sz="2800">
                <a:solidFill>
                  <a:schemeClr val="tx1"/>
                </a:solidFill>
                <a:latin typeface="Arial" charset="0"/>
              </a:defRPr>
            </a:lvl8pPr>
            <a:lvl9pPr marL="3910294" indent="-230017" eaLnBrk="0" fontAlgn="base" hangingPunct="0">
              <a:spcBef>
                <a:spcPct val="0"/>
              </a:spcBef>
              <a:spcAft>
                <a:spcPct val="0"/>
              </a:spcAft>
              <a:defRPr sz="2800">
                <a:solidFill>
                  <a:schemeClr val="tx1"/>
                </a:solidFill>
                <a:latin typeface="Arial" charset="0"/>
              </a:defRPr>
            </a:lvl9pPr>
          </a:lstStyle>
          <a:p>
            <a:fld id="{E4309983-5D7B-4E1E-A685-F7F228FF82B7}" type="slidenum">
              <a:rPr lang="sv-SE" sz="1200">
                <a:solidFill>
                  <a:prstClr val="black"/>
                </a:solidFill>
                <a:latin typeface="Times New Roman" pitchFamily="18" charset="0"/>
              </a:rPr>
              <a:pPr/>
              <a:t>35</a:t>
            </a:fld>
            <a:endParaRPr lang="sv-SE" sz="1200">
              <a:solidFill>
                <a:prstClr val="black"/>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8E982A6-FB00-4168-B23A-BB53581FD87F}" type="slidenum">
              <a:rPr lang="sv-SE" sz="1200" smtClean="0">
                <a:solidFill>
                  <a:prstClr val="black"/>
                </a:solidFill>
              </a:rPr>
              <a:pPr eaLnBrk="1" hangingPunct="1">
                <a:defRPr/>
              </a:pPr>
              <a:t>36</a:t>
            </a:fld>
            <a:endParaRPr lang="sv-SE" sz="1200" smtClean="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8E982A6-FB00-4168-B23A-BB53581FD87F}" type="slidenum">
              <a:rPr lang="sv-SE" sz="1200" smtClean="0">
                <a:solidFill>
                  <a:prstClr val="black"/>
                </a:solidFill>
              </a:rPr>
              <a:pPr eaLnBrk="1" hangingPunct="1">
                <a:defRPr/>
              </a:pPr>
              <a:t>37</a:t>
            </a:fld>
            <a:endParaRPr lang="sv-SE" sz="1200" smtClean="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200" y="9067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599A3977-BB05-4A5C-8EAC-B33FADB35227}" type="slidenum">
              <a:rPr lang="sv-SE" sz="1200" smtClean="0"/>
              <a:pPr algn="r" eaLnBrk="1" hangingPunct="1">
                <a:defRPr/>
              </a:pPr>
              <a:t>38</a:t>
            </a:fld>
            <a:endParaRPr lang="sv-SE"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endParaRPr lang="sv-SE"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4580085-078F-4A10-AD0E-E13478E7FC54}" type="slidenum">
              <a:rPr lang="sv-SE" sz="1200" smtClean="0"/>
              <a:pPr eaLnBrk="1" hangingPunct="1">
                <a:defRPr/>
              </a:pPr>
              <a:t>3</a:t>
            </a:fld>
            <a:endParaRPr lang="sv-SE"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4580085-078F-4A10-AD0E-E13478E7FC54}" type="slidenum">
              <a:rPr lang="sv-SE" sz="1200" smtClean="0"/>
              <a:pPr eaLnBrk="1" hangingPunct="1">
                <a:defRPr/>
              </a:pPr>
              <a:t>4</a:t>
            </a:fld>
            <a:endParaRPr lang="sv-SE"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200" y="9067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E03E1C71-6B99-4F85-A4F0-0C2A479234A6}" type="slidenum">
              <a:rPr lang="sv-SE" sz="1200" smtClean="0"/>
              <a:pPr algn="r" eaLnBrk="1" hangingPunct="1">
                <a:defRPr/>
              </a:pPr>
              <a:t>5</a:t>
            </a:fld>
            <a:endParaRPr lang="sv-SE"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200" y="9067800"/>
            <a:ext cx="2971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8034C235-590D-42A8-AC1E-A54B9D32F5DD}" type="slidenum">
              <a:rPr lang="sv-SE" sz="1200" smtClean="0"/>
              <a:pPr algn="r" eaLnBrk="1" hangingPunct="1">
                <a:defRPr/>
              </a:pPr>
              <a:t>6</a:t>
            </a:fld>
            <a:endParaRPr lang="sv-SE"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57937DA-C41B-4952-B382-98A3C1E2FB4F}" type="slidenum">
              <a:rPr lang="sv-SE" sz="1200" smtClean="0"/>
              <a:pPr eaLnBrk="1" hangingPunct="1">
                <a:defRPr/>
              </a:pPr>
              <a:t>7</a:t>
            </a:fld>
            <a:endParaRPr lang="sv-SE"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A1549DD-3295-4ABA-8067-0EE06B9FC0CC}" type="slidenum">
              <a:rPr lang="sv-SE" sz="1200" smtClean="0"/>
              <a:pPr eaLnBrk="1" hangingPunct="1">
                <a:defRPr/>
              </a:pPr>
              <a:t>8</a:t>
            </a:fld>
            <a:endParaRPr lang="sv-SE"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sv-SE">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endParaRPr lang="sv-SE"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D9722A1E-027E-4A9C-8F10-FCA36949CCCA}" type="slidenum">
              <a:rPr lang="sv-SE"/>
              <a:pPr>
                <a:defRPr/>
              </a:pPr>
              <a:t>‹#›</a:t>
            </a:fld>
            <a:endParaRPr lang="sv-SE"/>
          </a:p>
        </p:txBody>
      </p:sp>
    </p:spTree>
    <p:extLst>
      <p:ext uri="{BB962C8B-B14F-4D97-AF65-F5344CB8AC3E}">
        <p14:creationId xmlns:p14="http://schemas.microsoft.com/office/powerpoint/2010/main" val="378360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A759C17-2ABA-46FC-8A7B-2937CB5A04A1}" type="slidenum">
              <a:rPr lang="sv-SE"/>
              <a:pPr>
                <a:defRPr/>
              </a:pPr>
              <a:t>‹#›</a:t>
            </a:fld>
            <a:endParaRPr lang="sv-SE"/>
          </a:p>
        </p:txBody>
      </p:sp>
    </p:spTree>
    <p:extLst>
      <p:ext uri="{BB962C8B-B14F-4D97-AF65-F5344CB8AC3E}">
        <p14:creationId xmlns:p14="http://schemas.microsoft.com/office/powerpoint/2010/main" val="270292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D7787995-43D8-44E8-85B1-452A73CCBE6D}" type="slidenum">
              <a:rPr lang="sv-SE"/>
              <a:pPr>
                <a:defRPr/>
              </a:pPr>
              <a:t>‹#›</a:t>
            </a:fld>
            <a:endParaRPr lang="sv-SE"/>
          </a:p>
        </p:txBody>
      </p:sp>
    </p:spTree>
    <p:extLst>
      <p:ext uri="{BB962C8B-B14F-4D97-AF65-F5344CB8AC3E}">
        <p14:creationId xmlns:p14="http://schemas.microsoft.com/office/powerpoint/2010/main" val="111204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60350"/>
            <a:ext cx="8240713" cy="586581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Platshållare för datum 2"/>
          <p:cNvSpPr>
            <a:spLocks noGrp="1"/>
          </p:cNvSpPr>
          <p:nvPr>
            <p:ph type="dt" sz="half" idx="10"/>
          </p:nvPr>
        </p:nvSpPr>
        <p:spPr>
          <a:xfrm>
            <a:off x="468313" y="6237288"/>
            <a:ext cx="2133600" cy="476250"/>
          </a:xfrm>
        </p:spPr>
        <p:txBody>
          <a:bodyPr/>
          <a:lstStyle>
            <a:lvl1pPr>
              <a:defRPr>
                <a:latin typeface="Arial" pitchFamily="34" charset="0"/>
                <a:ea typeface="ＭＳ Ｐゴシック" pitchFamily="34" charset="-128"/>
              </a:defRPr>
            </a:lvl1pPr>
          </a:lstStyle>
          <a:p>
            <a:pPr>
              <a:defRPr/>
            </a:pPr>
            <a:fld id="{4E4D7107-9984-48F1-976F-3EE6044D6E5B}" type="datetime1">
              <a:rPr lang="sv-SE"/>
              <a:pPr>
                <a:defRPr/>
              </a:pPr>
              <a:t>2013-05-14</a:t>
            </a:fld>
            <a:endParaRPr lang="sv-SE"/>
          </a:p>
        </p:txBody>
      </p:sp>
      <p:sp>
        <p:nvSpPr>
          <p:cNvPr id="4" name="Platshållare för sidfot 3"/>
          <p:cNvSpPr>
            <a:spLocks noGrp="1"/>
          </p:cNvSpPr>
          <p:nvPr>
            <p:ph type="ftr" sz="quarter" idx="11"/>
          </p:nvPr>
        </p:nvSpPr>
        <p:spPr/>
        <p:txBody>
          <a:bodyPr/>
          <a:lstStyle>
            <a:lvl1pPr>
              <a:defRPr/>
            </a:lvl1pPr>
          </a:lstStyle>
          <a:p>
            <a:pPr>
              <a:defRPr/>
            </a:pPr>
            <a:endParaRPr lang="sv-SE"/>
          </a:p>
        </p:txBody>
      </p:sp>
      <p:sp>
        <p:nvSpPr>
          <p:cNvPr id="5" name="Platshållare för bildnummer 4"/>
          <p:cNvSpPr>
            <a:spLocks noGrp="1"/>
          </p:cNvSpPr>
          <p:nvPr>
            <p:ph type="sldNum" sz="quarter" idx="12"/>
          </p:nvPr>
        </p:nvSpPr>
        <p:spPr/>
        <p:txBody>
          <a:bodyPr/>
          <a:lstStyle>
            <a:lvl1pPr>
              <a:defRPr/>
            </a:lvl1pPr>
          </a:lstStyle>
          <a:p>
            <a:pPr>
              <a:defRPr/>
            </a:pPr>
            <a:fld id="{905DACC0-82D1-468B-8BF4-E473F37F09FB}" type="slidenum">
              <a:rPr lang="en-US"/>
              <a:pPr>
                <a:defRPr/>
              </a:pPr>
              <a:t>‹#›</a:t>
            </a:fld>
            <a:endParaRPr lang="en-US"/>
          </a:p>
        </p:txBody>
      </p:sp>
    </p:spTree>
    <p:extLst>
      <p:ext uri="{BB962C8B-B14F-4D97-AF65-F5344CB8AC3E}">
        <p14:creationId xmlns:p14="http://schemas.microsoft.com/office/powerpoint/2010/main" val="596057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8201" name="Rectangle 9"/>
          <p:cNvSpPr>
            <a:spLocks noChangeArrowheads="1"/>
          </p:cNvSpPr>
          <p:nvPr/>
        </p:nvSpPr>
        <p:spPr bwMode="auto">
          <a:xfrm>
            <a:off x="1417211" y="1867484"/>
            <a:ext cx="7726789" cy="660890"/>
          </a:xfrm>
          <a:prstGeom prst="rect">
            <a:avLst/>
          </a:prstGeom>
          <a:solidFill>
            <a:srgbClr val="D9D6D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sv-SE">
              <a:solidFill>
                <a:srgbClr val="000000"/>
              </a:solidFill>
              <a:latin typeface="Verdana" pitchFamily="34" charset="0"/>
              <a:ea typeface="+mn-ea"/>
            </a:endParaRPr>
          </a:p>
        </p:txBody>
      </p:sp>
      <p:sp>
        <p:nvSpPr>
          <p:cNvPr id="8199" name="Rectangle 7"/>
          <p:cNvSpPr>
            <a:spLocks noChangeArrowheads="1"/>
          </p:cNvSpPr>
          <p:nvPr/>
        </p:nvSpPr>
        <p:spPr bwMode="auto">
          <a:xfrm>
            <a:off x="1341192" y="417556"/>
            <a:ext cx="7802808" cy="1399533"/>
          </a:xfrm>
          <a:prstGeom prst="rect">
            <a:avLst/>
          </a:prstGeom>
          <a:solidFill>
            <a:srgbClr val="0A6E8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sv-SE">
              <a:solidFill>
                <a:srgbClr val="000000"/>
              </a:solidFill>
              <a:latin typeface="Verdana" pitchFamily="34" charset="0"/>
              <a:ea typeface="+mn-ea"/>
            </a:endParaRPr>
          </a:p>
        </p:txBody>
      </p:sp>
      <p:sp>
        <p:nvSpPr>
          <p:cNvPr id="8194" name="Rectangle 2"/>
          <p:cNvSpPr>
            <a:spLocks noGrp="1" noChangeArrowheads="1"/>
          </p:cNvSpPr>
          <p:nvPr>
            <p:ph type="ctrTitle"/>
          </p:nvPr>
        </p:nvSpPr>
        <p:spPr>
          <a:xfrm>
            <a:off x="1729432" y="721365"/>
            <a:ext cx="6913657" cy="897025"/>
          </a:xfrm>
        </p:spPr>
        <p:txBody>
          <a:bodyPr wrap="square" bIns="35993" anchor="b"/>
          <a:lstStyle>
            <a:lvl1pPr>
              <a:lnSpc>
                <a:spcPct val="110000"/>
              </a:lnSpc>
              <a:defRPr sz="6300" b="1">
                <a:solidFill>
                  <a:srgbClr val="FA640A"/>
                </a:solidFill>
              </a:defRPr>
            </a:lvl1pPr>
          </a:lstStyle>
          <a:p>
            <a:pPr lvl="0"/>
            <a:r>
              <a:rPr lang="sv-SE" noProof="0" smtClean="0"/>
              <a:t>Klicka här för att ändra format</a:t>
            </a:r>
          </a:p>
        </p:txBody>
      </p:sp>
      <p:sp>
        <p:nvSpPr>
          <p:cNvPr id="8195" name="Rectangle 3"/>
          <p:cNvSpPr>
            <a:spLocks noGrp="1" noChangeArrowheads="1"/>
          </p:cNvSpPr>
          <p:nvPr>
            <p:ph type="subTitle" idx="1"/>
          </p:nvPr>
        </p:nvSpPr>
        <p:spPr>
          <a:xfrm>
            <a:off x="1863824" y="1814209"/>
            <a:ext cx="4265209" cy="560102"/>
          </a:xfrm>
          <a:extLst>
            <a:ext uri="{909E8E84-426E-40DD-AFC4-6F175D3DCCD1}">
              <a14:hiddenFill xmlns:a14="http://schemas.microsoft.com/office/drawing/2010/main">
                <a:solidFill>
                  <a:schemeClr val="accent1"/>
                </a:solidFill>
              </a14:hiddenFill>
            </a:ext>
          </a:extLst>
        </p:spPr>
        <p:txBody>
          <a:bodyPr lIns="0" tIns="143975" rIns="0" bIns="0" anchor="ctr"/>
          <a:lstStyle>
            <a:lvl1pPr>
              <a:defRPr sz="3200">
                <a:solidFill>
                  <a:srgbClr val="0A6E82"/>
                </a:solidFill>
                <a:latin typeface="Tahoma" pitchFamily="34" charset="0"/>
              </a:defRPr>
            </a:lvl1pPr>
          </a:lstStyle>
          <a:p>
            <a:pPr lvl="0"/>
            <a:r>
              <a:rPr lang="sv-SE" noProof="0" smtClean="0"/>
              <a:t>Klicka här för att ändra format på underrubrik i bakgrunden</a:t>
            </a:r>
          </a:p>
        </p:txBody>
      </p:sp>
      <p:sp>
        <p:nvSpPr>
          <p:cNvPr id="8204" name="Rectangle 12"/>
          <p:cNvSpPr>
            <a:spLocks noChangeArrowheads="1"/>
          </p:cNvSpPr>
          <p:nvPr/>
        </p:nvSpPr>
        <p:spPr bwMode="auto">
          <a:xfrm>
            <a:off x="0" y="0"/>
            <a:ext cx="9144000" cy="68580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sv-SE">
              <a:solidFill>
                <a:srgbClr val="000000"/>
              </a:solidFill>
              <a:latin typeface="Verdana" pitchFamily="34" charset="0"/>
              <a:ea typeface="+mn-ea"/>
            </a:endParaRPr>
          </a:p>
        </p:txBody>
      </p:sp>
      <p:sp>
        <p:nvSpPr>
          <p:cNvPr id="8206" name="Rectangle 14"/>
          <p:cNvSpPr>
            <a:spLocks noChangeArrowheads="1"/>
          </p:cNvSpPr>
          <p:nvPr/>
        </p:nvSpPr>
        <p:spPr bwMode="auto">
          <a:xfrm>
            <a:off x="670596" y="1"/>
            <a:ext cx="745258" cy="5963853"/>
          </a:xfrm>
          <a:prstGeom prst="rect">
            <a:avLst/>
          </a:prstGeom>
          <a:solidFill>
            <a:srgbClr val="0A6E82"/>
          </a:solidFill>
          <a:ln>
            <a:noFill/>
          </a:ln>
          <a:effectLst/>
          <a:extLst>
            <a:ext uri="{91240B29-F687-4F45-9708-019B960494DF}">
              <a14:hiddenLine xmlns:a14="http://schemas.microsoft.com/office/drawing/2010/main" w="25400">
                <a:solidFill>
                  <a:srgbClr val="CF14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sv-SE">
              <a:solidFill>
                <a:srgbClr val="000000"/>
              </a:solidFill>
              <a:latin typeface="Verdana" pitchFamily="34" charset="0"/>
              <a:ea typeface="+mn-ea"/>
            </a:endParaRPr>
          </a:p>
        </p:txBody>
      </p:sp>
      <p:sp>
        <p:nvSpPr>
          <p:cNvPr id="8208" name="Rectangle 16"/>
          <p:cNvSpPr>
            <a:spLocks noChangeArrowheads="1"/>
          </p:cNvSpPr>
          <p:nvPr/>
        </p:nvSpPr>
        <p:spPr bwMode="auto">
          <a:xfrm>
            <a:off x="0" y="1"/>
            <a:ext cx="711321" cy="5963853"/>
          </a:xfrm>
          <a:prstGeom prst="rect">
            <a:avLst/>
          </a:prstGeom>
          <a:gradFill rotWithShape="1">
            <a:gsLst>
              <a:gs pos="0">
                <a:srgbClr val="FA640A"/>
              </a:gs>
              <a:gs pos="100000">
                <a:srgbClr val="0A6E82"/>
              </a:gs>
            </a:gsLst>
            <a:lin ang="0" scaled="1"/>
          </a:gradFill>
          <a:ln>
            <a:noFill/>
          </a:ln>
          <a:effectLst/>
          <a:extLst>
            <a:ext uri="{91240B29-F687-4F45-9708-019B960494DF}">
              <a14:hiddenLine xmlns:a14="http://schemas.microsoft.com/office/drawing/2010/main" w="25400">
                <a:solidFill>
                  <a:srgbClr val="CF14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sv-SE">
              <a:solidFill>
                <a:srgbClr val="000000"/>
              </a:solidFill>
              <a:latin typeface="Verdana" pitchFamily="34" charset="0"/>
              <a:ea typeface="+mn-ea"/>
            </a:endParaRPr>
          </a:p>
        </p:txBody>
      </p:sp>
      <p:sp>
        <p:nvSpPr>
          <p:cNvPr id="8209" name="Text Box 17"/>
          <p:cNvSpPr txBox="1">
            <a:spLocks noChangeArrowheads="1"/>
          </p:cNvSpPr>
          <p:nvPr/>
        </p:nvSpPr>
        <p:spPr bwMode="auto">
          <a:xfrm>
            <a:off x="88237" y="4745742"/>
            <a:ext cx="1476941" cy="109659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rgbClr val="CF14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defTabSz="1042988">
              <a:defRPr sz="2400">
                <a:solidFill>
                  <a:schemeClr val="tx1"/>
                </a:solidFill>
                <a:latin typeface="Verdana" pitchFamily="34" charset="0"/>
              </a:defRPr>
            </a:lvl1pPr>
            <a:lvl2pPr defTabSz="1042988">
              <a:defRPr sz="2400">
                <a:solidFill>
                  <a:schemeClr val="tx1"/>
                </a:solidFill>
                <a:latin typeface="Verdana" pitchFamily="34" charset="0"/>
              </a:defRPr>
            </a:lvl2pPr>
            <a:lvl3pPr defTabSz="1042988">
              <a:defRPr sz="2400">
                <a:solidFill>
                  <a:schemeClr val="tx1"/>
                </a:solidFill>
                <a:latin typeface="Verdana" pitchFamily="34" charset="0"/>
              </a:defRPr>
            </a:lvl3pPr>
            <a:lvl4pPr defTabSz="1042988">
              <a:defRPr sz="2400">
                <a:solidFill>
                  <a:schemeClr val="tx1"/>
                </a:solidFill>
                <a:latin typeface="Verdana" pitchFamily="34" charset="0"/>
              </a:defRPr>
            </a:lvl4pPr>
            <a:lvl5pPr defTabSz="1042988">
              <a:defRPr sz="2400">
                <a:solidFill>
                  <a:schemeClr val="tx1"/>
                </a:solidFill>
                <a:latin typeface="Verdana" pitchFamily="34" charset="0"/>
              </a:defRPr>
            </a:lvl5pPr>
            <a:lvl6pPr defTabSz="1042988" fontAlgn="base">
              <a:spcBef>
                <a:spcPct val="0"/>
              </a:spcBef>
              <a:spcAft>
                <a:spcPct val="0"/>
              </a:spcAft>
              <a:defRPr sz="2400">
                <a:solidFill>
                  <a:schemeClr val="tx1"/>
                </a:solidFill>
                <a:latin typeface="Verdana" pitchFamily="34" charset="0"/>
              </a:defRPr>
            </a:lvl6pPr>
            <a:lvl7pPr defTabSz="1042988" fontAlgn="base">
              <a:spcBef>
                <a:spcPct val="0"/>
              </a:spcBef>
              <a:spcAft>
                <a:spcPct val="0"/>
              </a:spcAft>
              <a:defRPr sz="2400">
                <a:solidFill>
                  <a:schemeClr val="tx1"/>
                </a:solidFill>
                <a:latin typeface="Verdana" pitchFamily="34" charset="0"/>
              </a:defRPr>
            </a:lvl7pPr>
            <a:lvl8pPr defTabSz="1042988" fontAlgn="base">
              <a:spcBef>
                <a:spcPct val="0"/>
              </a:spcBef>
              <a:spcAft>
                <a:spcPct val="0"/>
              </a:spcAft>
              <a:defRPr sz="2400">
                <a:solidFill>
                  <a:schemeClr val="tx1"/>
                </a:solidFill>
                <a:latin typeface="Verdana" pitchFamily="34" charset="0"/>
              </a:defRPr>
            </a:lvl8pPr>
            <a:lvl9pPr defTabSz="1042988" fontAlgn="base">
              <a:spcBef>
                <a:spcPct val="0"/>
              </a:spcBef>
              <a:spcAft>
                <a:spcPct val="0"/>
              </a:spcAft>
              <a:defRPr sz="2400">
                <a:solidFill>
                  <a:schemeClr val="tx1"/>
                </a:solidFill>
                <a:latin typeface="Verdana" pitchFamily="34" charset="0"/>
              </a:defRPr>
            </a:lvl9pPr>
          </a:lstStyle>
          <a:p>
            <a:pPr>
              <a:spcBef>
                <a:spcPct val="50000"/>
              </a:spcBef>
            </a:pPr>
            <a:r>
              <a:rPr lang="sv-SE" sz="1200">
                <a:solidFill>
                  <a:srgbClr val="FFFFFF"/>
                </a:solidFill>
                <a:latin typeface="Tahoma" pitchFamily="34" charset="0"/>
                <a:ea typeface="+mn-ea"/>
              </a:rPr>
              <a:t>Oskarsgatan 3</a:t>
            </a:r>
          </a:p>
          <a:p>
            <a:pPr>
              <a:spcBef>
                <a:spcPct val="50000"/>
              </a:spcBef>
            </a:pPr>
            <a:r>
              <a:rPr lang="sv-SE" sz="1200">
                <a:solidFill>
                  <a:srgbClr val="FFFFFF"/>
                </a:solidFill>
                <a:latin typeface="Tahoma" pitchFamily="34" charset="0"/>
                <a:ea typeface="+mn-ea"/>
              </a:rPr>
              <a:t>352 36 Växjö</a:t>
            </a:r>
          </a:p>
          <a:p>
            <a:pPr>
              <a:spcBef>
                <a:spcPct val="50000"/>
              </a:spcBef>
            </a:pPr>
            <a:r>
              <a:rPr lang="sv-SE" sz="1200">
                <a:solidFill>
                  <a:srgbClr val="FFFFFF"/>
                </a:solidFill>
                <a:latin typeface="Tahoma" pitchFamily="34" charset="0"/>
                <a:ea typeface="+mn-ea"/>
              </a:rPr>
              <a:t>www.akros.se</a:t>
            </a:r>
          </a:p>
          <a:p>
            <a:pPr>
              <a:spcBef>
                <a:spcPct val="50000"/>
              </a:spcBef>
            </a:pPr>
            <a:r>
              <a:rPr lang="sv-SE" sz="1200">
                <a:solidFill>
                  <a:srgbClr val="FFFFFF"/>
                </a:solidFill>
                <a:latin typeface="Tahoma" pitchFamily="34" charset="0"/>
                <a:ea typeface="+mn-ea"/>
              </a:rPr>
              <a:t>magnus@akros.se</a:t>
            </a:r>
            <a:endParaRPr lang="de-DE" sz="1200">
              <a:solidFill>
                <a:srgbClr val="FFFFFF"/>
              </a:solidFill>
              <a:latin typeface="Tahoma" pitchFamily="34" charset="0"/>
              <a:ea typeface="+mn-ea"/>
            </a:endParaRPr>
          </a:p>
        </p:txBody>
      </p:sp>
      <p:pic>
        <p:nvPicPr>
          <p:cNvPr id="8217"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458" y="6037287"/>
            <a:ext cx="1326261" cy="57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4"/>
          <p:cNvSpPr>
            <a:spLocks noChangeArrowheads="1"/>
          </p:cNvSpPr>
          <p:nvPr userDrawn="1"/>
        </p:nvSpPr>
        <p:spPr bwMode="auto">
          <a:xfrm>
            <a:off x="670596" y="1"/>
            <a:ext cx="745258" cy="5963853"/>
          </a:xfrm>
          <a:prstGeom prst="rect">
            <a:avLst/>
          </a:prstGeom>
          <a:solidFill>
            <a:srgbClr val="0A6E82"/>
          </a:solidFill>
          <a:ln>
            <a:noFill/>
          </a:ln>
          <a:effectLst/>
          <a:extLst>
            <a:ext uri="{91240B29-F687-4F45-9708-019B960494DF}">
              <a14:hiddenLine xmlns:a14="http://schemas.microsoft.com/office/drawing/2010/main" w="25400">
                <a:solidFill>
                  <a:srgbClr val="CF14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sv-SE">
              <a:solidFill>
                <a:srgbClr val="000000"/>
              </a:solidFill>
              <a:latin typeface="Verdana" pitchFamily="34" charset="0"/>
              <a:ea typeface="+mn-ea"/>
            </a:endParaRPr>
          </a:p>
        </p:txBody>
      </p:sp>
      <p:sp>
        <p:nvSpPr>
          <p:cNvPr id="12" name="Rectangle 16"/>
          <p:cNvSpPr>
            <a:spLocks noChangeArrowheads="1"/>
          </p:cNvSpPr>
          <p:nvPr userDrawn="1"/>
        </p:nvSpPr>
        <p:spPr bwMode="auto">
          <a:xfrm>
            <a:off x="0" y="1"/>
            <a:ext cx="711321" cy="5963853"/>
          </a:xfrm>
          <a:prstGeom prst="rect">
            <a:avLst/>
          </a:prstGeom>
          <a:gradFill rotWithShape="1">
            <a:gsLst>
              <a:gs pos="0">
                <a:srgbClr val="FA640A"/>
              </a:gs>
              <a:gs pos="100000">
                <a:srgbClr val="0A6E82"/>
              </a:gs>
            </a:gsLst>
            <a:lin ang="0" scaled="1"/>
          </a:gradFill>
          <a:ln>
            <a:noFill/>
          </a:ln>
          <a:effectLst/>
          <a:extLst>
            <a:ext uri="{91240B29-F687-4F45-9708-019B960494DF}">
              <a14:hiddenLine xmlns:a14="http://schemas.microsoft.com/office/drawing/2010/main" w="25400">
                <a:solidFill>
                  <a:srgbClr val="CF14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sv-SE">
              <a:solidFill>
                <a:srgbClr val="000000"/>
              </a:solidFill>
              <a:latin typeface="Verdana" pitchFamily="34" charset="0"/>
              <a:ea typeface="+mn-ea"/>
            </a:endParaRPr>
          </a:p>
        </p:txBody>
      </p:sp>
      <p:sp>
        <p:nvSpPr>
          <p:cNvPr id="13" name="Text Box 17"/>
          <p:cNvSpPr txBox="1">
            <a:spLocks noChangeArrowheads="1"/>
          </p:cNvSpPr>
          <p:nvPr userDrawn="1"/>
        </p:nvSpPr>
        <p:spPr bwMode="auto">
          <a:xfrm>
            <a:off x="88237" y="4745742"/>
            <a:ext cx="1476941" cy="109659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rgbClr val="CF14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defTabSz="1042988">
              <a:defRPr sz="2400">
                <a:solidFill>
                  <a:schemeClr val="tx1"/>
                </a:solidFill>
                <a:latin typeface="Verdana" pitchFamily="34" charset="0"/>
              </a:defRPr>
            </a:lvl1pPr>
            <a:lvl2pPr defTabSz="1042988">
              <a:defRPr sz="2400">
                <a:solidFill>
                  <a:schemeClr val="tx1"/>
                </a:solidFill>
                <a:latin typeface="Verdana" pitchFamily="34" charset="0"/>
              </a:defRPr>
            </a:lvl2pPr>
            <a:lvl3pPr defTabSz="1042988">
              <a:defRPr sz="2400">
                <a:solidFill>
                  <a:schemeClr val="tx1"/>
                </a:solidFill>
                <a:latin typeface="Verdana" pitchFamily="34" charset="0"/>
              </a:defRPr>
            </a:lvl3pPr>
            <a:lvl4pPr defTabSz="1042988">
              <a:defRPr sz="2400">
                <a:solidFill>
                  <a:schemeClr val="tx1"/>
                </a:solidFill>
                <a:latin typeface="Verdana" pitchFamily="34" charset="0"/>
              </a:defRPr>
            </a:lvl4pPr>
            <a:lvl5pPr defTabSz="1042988">
              <a:defRPr sz="2400">
                <a:solidFill>
                  <a:schemeClr val="tx1"/>
                </a:solidFill>
                <a:latin typeface="Verdana" pitchFamily="34" charset="0"/>
              </a:defRPr>
            </a:lvl5pPr>
            <a:lvl6pPr defTabSz="1042988" fontAlgn="base">
              <a:spcBef>
                <a:spcPct val="0"/>
              </a:spcBef>
              <a:spcAft>
                <a:spcPct val="0"/>
              </a:spcAft>
              <a:defRPr sz="2400">
                <a:solidFill>
                  <a:schemeClr val="tx1"/>
                </a:solidFill>
                <a:latin typeface="Verdana" pitchFamily="34" charset="0"/>
              </a:defRPr>
            </a:lvl6pPr>
            <a:lvl7pPr defTabSz="1042988" fontAlgn="base">
              <a:spcBef>
                <a:spcPct val="0"/>
              </a:spcBef>
              <a:spcAft>
                <a:spcPct val="0"/>
              </a:spcAft>
              <a:defRPr sz="2400">
                <a:solidFill>
                  <a:schemeClr val="tx1"/>
                </a:solidFill>
                <a:latin typeface="Verdana" pitchFamily="34" charset="0"/>
              </a:defRPr>
            </a:lvl7pPr>
            <a:lvl8pPr defTabSz="1042988" fontAlgn="base">
              <a:spcBef>
                <a:spcPct val="0"/>
              </a:spcBef>
              <a:spcAft>
                <a:spcPct val="0"/>
              </a:spcAft>
              <a:defRPr sz="2400">
                <a:solidFill>
                  <a:schemeClr val="tx1"/>
                </a:solidFill>
                <a:latin typeface="Verdana" pitchFamily="34" charset="0"/>
              </a:defRPr>
            </a:lvl8pPr>
            <a:lvl9pPr defTabSz="1042988" fontAlgn="base">
              <a:spcBef>
                <a:spcPct val="0"/>
              </a:spcBef>
              <a:spcAft>
                <a:spcPct val="0"/>
              </a:spcAft>
              <a:defRPr sz="2400">
                <a:solidFill>
                  <a:schemeClr val="tx1"/>
                </a:solidFill>
                <a:latin typeface="Verdana" pitchFamily="34" charset="0"/>
              </a:defRPr>
            </a:lvl9pPr>
          </a:lstStyle>
          <a:p>
            <a:pPr>
              <a:spcBef>
                <a:spcPct val="50000"/>
              </a:spcBef>
            </a:pPr>
            <a:r>
              <a:rPr lang="sv-SE" sz="1200">
                <a:solidFill>
                  <a:srgbClr val="FFFFFF"/>
                </a:solidFill>
                <a:latin typeface="Tahoma" pitchFamily="34" charset="0"/>
                <a:ea typeface="+mn-ea"/>
              </a:rPr>
              <a:t>Oskarsgatan 3</a:t>
            </a:r>
          </a:p>
          <a:p>
            <a:pPr>
              <a:spcBef>
                <a:spcPct val="50000"/>
              </a:spcBef>
            </a:pPr>
            <a:r>
              <a:rPr lang="sv-SE" sz="1200">
                <a:solidFill>
                  <a:srgbClr val="FFFFFF"/>
                </a:solidFill>
                <a:latin typeface="Tahoma" pitchFamily="34" charset="0"/>
                <a:ea typeface="+mn-ea"/>
              </a:rPr>
              <a:t>352 36 Växjö</a:t>
            </a:r>
          </a:p>
          <a:p>
            <a:pPr>
              <a:spcBef>
                <a:spcPct val="50000"/>
              </a:spcBef>
            </a:pPr>
            <a:r>
              <a:rPr lang="sv-SE" sz="1200">
                <a:solidFill>
                  <a:srgbClr val="FFFFFF"/>
                </a:solidFill>
                <a:latin typeface="Tahoma" pitchFamily="34" charset="0"/>
                <a:ea typeface="+mn-ea"/>
              </a:rPr>
              <a:t>www.akros.se</a:t>
            </a:r>
          </a:p>
          <a:p>
            <a:pPr>
              <a:spcBef>
                <a:spcPct val="50000"/>
              </a:spcBef>
            </a:pPr>
            <a:r>
              <a:rPr lang="sv-SE" sz="1200">
                <a:solidFill>
                  <a:srgbClr val="FFFFFF"/>
                </a:solidFill>
                <a:latin typeface="Tahoma" pitchFamily="34" charset="0"/>
                <a:ea typeface="+mn-ea"/>
              </a:rPr>
              <a:t>magnus@akros.se</a:t>
            </a:r>
            <a:endParaRPr lang="de-DE" sz="1200">
              <a:solidFill>
                <a:srgbClr val="FFFFFF"/>
              </a:solidFill>
              <a:latin typeface="Tahoma" pitchFamily="34" charset="0"/>
              <a:ea typeface="+mn-ea"/>
            </a:endParaRPr>
          </a:p>
        </p:txBody>
      </p:sp>
      <p:pic>
        <p:nvPicPr>
          <p:cNvPr id="14"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458" y="6037287"/>
            <a:ext cx="1326261" cy="57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214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3"/>
          <p:cNvSpPr>
            <a:spLocks noGrp="1"/>
          </p:cNvSpPr>
          <p:nvPr>
            <p:ph type="ftr" sz="quarter" idx="10"/>
          </p:nvPr>
        </p:nvSpPr>
        <p:spPr/>
        <p:txBody>
          <a:bodyPr/>
          <a:lstStyle>
            <a:lvl1pPr>
              <a:defRPr/>
            </a:lvl1pPr>
          </a:lstStyle>
          <a:p>
            <a:r>
              <a:rPr lang="sv-SE" smtClean="0">
                <a:solidFill>
                  <a:srgbClr val="FFFFFF"/>
                </a:solidFill>
              </a:rPr>
              <a:t>2010-02-14 / M Lesshammar</a:t>
            </a:r>
            <a:endParaRPr lang="sv-SE">
              <a:solidFill>
                <a:srgbClr val="FFFFFF"/>
              </a:solidFill>
            </a:endParaRPr>
          </a:p>
        </p:txBody>
      </p:sp>
      <p:sp>
        <p:nvSpPr>
          <p:cNvPr id="5" name="Platshållare för bildnummer 4"/>
          <p:cNvSpPr>
            <a:spLocks noGrp="1"/>
          </p:cNvSpPr>
          <p:nvPr>
            <p:ph type="sldNum" sz="quarter" idx="11"/>
          </p:nvPr>
        </p:nvSpPr>
        <p:spPr/>
        <p:txBody>
          <a:bodyPr/>
          <a:lstStyle>
            <a:lvl1pPr>
              <a:defRPr/>
            </a:lvl1pPr>
          </a:lstStyle>
          <a:p>
            <a:fld id="{7C062FE5-2EBA-4306-8C29-3CDB1F47DF57}"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96910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181" y="4407378"/>
            <a:ext cx="7772943" cy="1362097"/>
          </a:xfrm>
        </p:spPr>
        <p:txBody>
          <a:bodyPr/>
          <a:lstStyle>
            <a:lvl1pPr algn="l">
              <a:defRPr sz="35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sv-SE" smtClean="0"/>
              <a:t>Klicka här för att ändra format på bakgrundstexten</a:t>
            </a:r>
          </a:p>
        </p:txBody>
      </p:sp>
      <p:sp>
        <p:nvSpPr>
          <p:cNvPr id="4" name="Platshållare för sidfot 3"/>
          <p:cNvSpPr>
            <a:spLocks noGrp="1"/>
          </p:cNvSpPr>
          <p:nvPr>
            <p:ph type="ftr" sz="quarter" idx="10"/>
          </p:nvPr>
        </p:nvSpPr>
        <p:spPr/>
        <p:txBody>
          <a:bodyPr/>
          <a:lstStyle>
            <a:lvl1pPr>
              <a:defRPr/>
            </a:lvl1pPr>
          </a:lstStyle>
          <a:p>
            <a:r>
              <a:rPr lang="sv-SE" smtClean="0">
                <a:solidFill>
                  <a:srgbClr val="FFFFFF"/>
                </a:solidFill>
              </a:rPr>
              <a:t>2010-02-14 / M Lesshammar</a:t>
            </a:r>
            <a:endParaRPr lang="sv-SE">
              <a:solidFill>
                <a:srgbClr val="FFFFFF"/>
              </a:solidFill>
            </a:endParaRPr>
          </a:p>
        </p:txBody>
      </p:sp>
      <p:sp>
        <p:nvSpPr>
          <p:cNvPr id="5" name="Platshållare för bildnummer 4"/>
          <p:cNvSpPr>
            <a:spLocks noGrp="1"/>
          </p:cNvSpPr>
          <p:nvPr>
            <p:ph type="sldNum" sz="quarter" idx="11"/>
          </p:nvPr>
        </p:nvSpPr>
        <p:spPr/>
        <p:txBody>
          <a:bodyPr/>
          <a:lstStyle>
            <a:lvl1pPr>
              <a:defRPr/>
            </a:lvl1pPr>
          </a:lstStyle>
          <a:p>
            <a:fld id="{D92ACFF9-0B79-4503-B276-7E41F6E7098C}"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46846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13128" y="1259868"/>
            <a:ext cx="3681492" cy="495883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324938" y="1259868"/>
            <a:ext cx="3681492" cy="495883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p:txBody>
          <a:bodyPr/>
          <a:lstStyle>
            <a:lvl1pPr>
              <a:defRPr/>
            </a:lvl1pPr>
          </a:lstStyle>
          <a:p>
            <a:r>
              <a:rPr lang="sv-SE" smtClean="0">
                <a:solidFill>
                  <a:srgbClr val="FFFFFF"/>
                </a:solidFill>
              </a:rPr>
              <a:t>2010-02-14 / M Lesshammar</a:t>
            </a:r>
            <a:endParaRPr lang="sv-SE">
              <a:solidFill>
                <a:srgbClr val="FFFFFF"/>
              </a:solidFill>
            </a:endParaRPr>
          </a:p>
        </p:txBody>
      </p:sp>
      <p:sp>
        <p:nvSpPr>
          <p:cNvPr id="6" name="Platshållare för bildnummer 5"/>
          <p:cNvSpPr>
            <a:spLocks noGrp="1"/>
          </p:cNvSpPr>
          <p:nvPr>
            <p:ph type="sldNum" sz="quarter" idx="11"/>
          </p:nvPr>
        </p:nvSpPr>
        <p:spPr/>
        <p:txBody>
          <a:bodyPr/>
          <a:lstStyle>
            <a:lvl1pPr>
              <a:defRPr/>
            </a:lvl1pPr>
          </a:lstStyle>
          <a:p>
            <a:fld id="{A6DE1044-5BC7-4CEF-9F89-CA2642B71A36}"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42327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472" y="275012"/>
            <a:ext cx="8229057" cy="114324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sidfot 6"/>
          <p:cNvSpPr>
            <a:spLocks noGrp="1"/>
          </p:cNvSpPr>
          <p:nvPr>
            <p:ph type="ftr" sz="quarter" idx="10"/>
          </p:nvPr>
        </p:nvSpPr>
        <p:spPr/>
        <p:txBody>
          <a:bodyPr/>
          <a:lstStyle>
            <a:lvl1pPr>
              <a:defRPr/>
            </a:lvl1pPr>
          </a:lstStyle>
          <a:p>
            <a:r>
              <a:rPr lang="sv-SE" smtClean="0">
                <a:solidFill>
                  <a:srgbClr val="FFFFFF"/>
                </a:solidFill>
              </a:rPr>
              <a:t>2010-02-14 / M Lesshammar</a:t>
            </a:r>
            <a:endParaRPr lang="sv-SE">
              <a:solidFill>
                <a:srgbClr val="FFFFFF"/>
              </a:solidFill>
            </a:endParaRPr>
          </a:p>
        </p:txBody>
      </p:sp>
      <p:sp>
        <p:nvSpPr>
          <p:cNvPr id="8" name="Platshållare för bildnummer 7"/>
          <p:cNvSpPr>
            <a:spLocks noGrp="1"/>
          </p:cNvSpPr>
          <p:nvPr>
            <p:ph type="sldNum" sz="quarter" idx="11"/>
          </p:nvPr>
        </p:nvSpPr>
        <p:spPr/>
        <p:txBody>
          <a:bodyPr/>
          <a:lstStyle>
            <a:lvl1pPr>
              <a:defRPr/>
            </a:lvl1pPr>
          </a:lstStyle>
          <a:p>
            <a:fld id="{0C5CB68B-6918-4E98-AD2B-6EC0E821ED57}"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1477778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sidfot 2"/>
          <p:cNvSpPr>
            <a:spLocks noGrp="1"/>
          </p:cNvSpPr>
          <p:nvPr>
            <p:ph type="ftr" sz="quarter" idx="10"/>
          </p:nvPr>
        </p:nvSpPr>
        <p:spPr/>
        <p:txBody>
          <a:bodyPr/>
          <a:lstStyle>
            <a:lvl1pPr>
              <a:defRPr/>
            </a:lvl1pPr>
          </a:lstStyle>
          <a:p>
            <a:r>
              <a:rPr lang="sv-SE" dirty="0" smtClean="0">
                <a:solidFill>
                  <a:srgbClr val="FFFFFF"/>
                </a:solidFill>
              </a:rPr>
              <a:t>2013-05-15 / M </a:t>
            </a:r>
            <a:r>
              <a:rPr lang="sv-SE" dirty="0" err="1" smtClean="0">
                <a:solidFill>
                  <a:srgbClr val="FFFFFF"/>
                </a:solidFill>
              </a:rPr>
              <a:t>Lesshammar</a:t>
            </a:r>
            <a:endParaRPr lang="sv-SE" dirty="0">
              <a:solidFill>
                <a:srgbClr val="FFFFFF"/>
              </a:solidFill>
            </a:endParaRPr>
          </a:p>
        </p:txBody>
      </p:sp>
      <p:sp>
        <p:nvSpPr>
          <p:cNvPr id="4" name="Platshållare för bildnummer 3"/>
          <p:cNvSpPr>
            <a:spLocks noGrp="1"/>
          </p:cNvSpPr>
          <p:nvPr>
            <p:ph type="sldNum" sz="quarter" idx="11"/>
          </p:nvPr>
        </p:nvSpPr>
        <p:spPr/>
        <p:txBody>
          <a:bodyPr/>
          <a:lstStyle>
            <a:lvl1pPr>
              <a:defRPr/>
            </a:lvl1pPr>
          </a:lstStyle>
          <a:p>
            <a:fld id="{84BB9B7D-94EE-4251-BD2D-DCD4CA97CC0C}"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684220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lvl1pPr>
              <a:defRPr/>
            </a:lvl1pPr>
          </a:lstStyle>
          <a:p>
            <a:r>
              <a:rPr lang="sv-SE" dirty="0" smtClean="0">
                <a:solidFill>
                  <a:srgbClr val="FFFFFF"/>
                </a:solidFill>
              </a:rPr>
              <a:t>2013-05-15 / M </a:t>
            </a:r>
            <a:r>
              <a:rPr lang="sv-SE" dirty="0" err="1" smtClean="0">
                <a:solidFill>
                  <a:srgbClr val="FFFFFF"/>
                </a:solidFill>
              </a:rPr>
              <a:t>Lesshammar</a:t>
            </a:r>
            <a:endParaRPr lang="sv-SE" dirty="0">
              <a:solidFill>
                <a:srgbClr val="FFFFFF"/>
              </a:solidFill>
            </a:endParaRPr>
          </a:p>
        </p:txBody>
      </p:sp>
      <p:sp>
        <p:nvSpPr>
          <p:cNvPr id="3" name="Platshållare för bildnummer 2"/>
          <p:cNvSpPr>
            <a:spLocks noGrp="1"/>
          </p:cNvSpPr>
          <p:nvPr>
            <p:ph type="sldNum" sz="quarter" idx="11"/>
          </p:nvPr>
        </p:nvSpPr>
        <p:spPr/>
        <p:txBody>
          <a:bodyPr/>
          <a:lstStyle>
            <a:lvl1pPr>
              <a:defRPr/>
            </a:lvl1pPr>
          </a:lstStyle>
          <a:p>
            <a:fld id="{29C5A53A-2ECA-402E-8A7B-1ED0C2BCA159}"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34124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F579772F-8326-4AE2-8AD2-F7620C85B5BB}" type="slidenum">
              <a:rPr lang="sv-SE"/>
              <a:pPr>
                <a:defRPr/>
              </a:pPr>
              <a:t>‹#›</a:t>
            </a:fld>
            <a:endParaRPr lang="sv-SE"/>
          </a:p>
        </p:txBody>
      </p:sp>
    </p:spTree>
    <p:extLst>
      <p:ext uri="{BB962C8B-B14F-4D97-AF65-F5344CB8AC3E}">
        <p14:creationId xmlns:p14="http://schemas.microsoft.com/office/powerpoint/2010/main" val="1075815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472" y="273572"/>
            <a:ext cx="3008181" cy="1161958"/>
          </a:xfrm>
        </p:spPr>
        <p:txBody>
          <a:bodyPr anchor="b"/>
          <a:lstStyle>
            <a:lvl1pPr algn="l">
              <a:defRPr sz="1800" b="1"/>
            </a:lvl1pPr>
          </a:lstStyle>
          <a:p>
            <a:r>
              <a:rPr lang="sv-SE" smtClean="0"/>
              <a:t>Klicka här för att ändra format</a:t>
            </a:r>
            <a:endParaRPr lang="sv-SE"/>
          </a:p>
        </p:txBody>
      </p:sp>
      <p:sp>
        <p:nvSpPr>
          <p:cNvPr id="3" name="Platshållare för innehåll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smtClean="0">
                <a:solidFill>
                  <a:srgbClr val="FFFFFF"/>
                </a:solidFill>
              </a:rPr>
              <a:t>2010-02-14 / M Lesshammar</a:t>
            </a:r>
            <a:endParaRPr lang="sv-SE">
              <a:solidFill>
                <a:srgbClr val="FFFFFF"/>
              </a:solidFill>
            </a:endParaRPr>
          </a:p>
        </p:txBody>
      </p:sp>
      <p:sp>
        <p:nvSpPr>
          <p:cNvPr id="6" name="Platshållare för bildnummer 5"/>
          <p:cNvSpPr>
            <a:spLocks noGrp="1"/>
          </p:cNvSpPr>
          <p:nvPr>
            <p:ph type="sldNum" sz="quarter" idx="11"/>
          </p:nvPr>
        </p:nvSpPr>
        <p:spPr/>
        <p:txBody>
          <a:bodyPr/>
          <a:lstStyle>
            <a:lvl1pPr>
              <a:defRPr/>
            </a:lvl1pPr>
          </a:lstStyle>
          <a:p>
            <a:fld id="{B8E60DE7-0FD6-4449-972F-EF50099B4FDB}"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370753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1877" y="4800456"/>
            <a:ext cx="5486943" cy="567300"/>
          </a:xfrm>
        </p:spPr>
        <p:txBody>
          <a:bodyPr anchor="b"/>
          <a:lstStyle>
            <a:lvl1pPr algn="l">
              <a:defRPr sz="1800" b="1"/>
            </a:lvl1pPr>
          </a:lstStyle>
          <a:p>
            <a:r>
              <a:rPr lang="sv-SE" smtClean="0"/>
              <a:t>Klicka här för att ändra format</a:t>
            </a:r>
            <a:endParaRPr lang="sv-SE"/>
          </a:p>
        </p:txBody>
      </p:sp>
      <p:sp>
        <p:nvSpPr>
          <p:cNvPr id="3" name="Platshållare för bild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smtClean="0">
                <a:solidFill>
                  <a:srgbClr val="FFFFFF"/>
                </a:solidFill>
              </a:rPr>
              <a:t>2010-02-14 / M Lesshammar</a:t>
            </a:r>
            <a:endParaRPr lang="sv-SE">
              <a:solidFill>
                <a:srgbClr val="FFFFFF"/>
              </a:solidFill>
            </a:endParaRPr>
          </a:p>
        </p:txBody>
      </p:sp>
      <p:sp>
        <p:nvSpPr>
          <p:cNvPr id="6" name="Platshållare för bildnummer 5"/>
          <p:cNvSpPr>
            <a:spLocks noGrp="1"/>
          </p:cNvSpPr>
          <p:nvPr>
            <p:ph type="sldNum" sz="quarter" idx="11"/>
          </p:nvPr>
        </p:nvSpPr>
        <p:spPr/>
        <p:txBody>
          <a:bodyPr/>
          <a:lstStyle>
            <a:lvl1pPr>
              <a:defRPr/>
            </a:lvl1pPr>
          </a:lstStyle>
          <a:p>
            <a:fld id="{50BB38B8-A62B-4E2F-8E83-906B8FA8E6B7}"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03981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3"/>
          <p:cNvSpPr>
            <a:spLocks noGrp="1"/>
          </p:cNvSpPr>
          <p:nvPr>
            <p:ph type="ftr" sz="quarter" idx="10"/>
          </p:nvPr>
        </p:nvSpPr>
        <p:spPr/>
        <p:txBody>
          <a:bodyPr/>
          <a:lstStyle>
            <a:lvl1pPr>
              <a:defRPr/>
            </a:lvl1pPr>
          </a:lstStyle>
          <a:p>
            <a:r>
              <a:rPr lang="sv-SE" smtClean="0">
                <a:solidFill>
                  <a:srgbClr val="FFFFFF"/>
                </a:solidFill>
              </a:rPr>
              <a:t>2010-02-14 / M Lesshammar</a:t>
            </a:r>
            <a:endParaRPr lang="sv-SE">
              <a:solidFill>
                <a:srgbClr val="FFFFFF"/>
              </a:solidFill>
            </a:endParaRPr>
          </a:p>
        </p:txBody>
      </p:sp>
      <p:sp>
        <p:nvSpPr>
          <p:cNvPr id="5" name="Platshållare för bildnummer 4"/>
          <p:cNvSpPr>
            <a:spLocks noGrp="1"/>
          </p:cNvSpPr>
          <p:nvPr>
            <p:ph type="sldNum" sz="quarter" idx="11"/>
          </p:nvPr>
        </p:nvSpPr>
        <p:spPr/>
        <p:txBody>
          <a:bodyPr/>
          <a:lstStyle>
            <a:lvl1pPr>
              <a:defRPr/>
            </a:lvl1pPr>
          </a:lstStyle>
          <a:p>
            <a:fld id="{38F56276-1710-4AC1-9C6A-895BDCD8438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807612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133105" y="476590"/>
            <a:ext cx="1873325" cy="5742117"/>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513128" y="476590"/>
            <a:ext cx="5489658" cy="5742117"/>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3"/>
          <p:cNvSpPr>
            <a:spLocks noGrp="1"/>
          </p:cNvSpPr>
          <p:nvPr>
            <p:ph type="ftr" sz="quarter" idx="10"/>
          </p:nvPr>
        </p:nvSpPr>
        <p:spPr/>
        <p:txBody>
          <a:bodyPr/>
          <a:lstStyle>
            <a:lvl1pPr>
              <a:defRPr/>
            </a:lvl1pPr>
          </a:lstStyle>
          <a:p>
            <a:r>
              <a:rPr lang="sv-SE" smtClean="0">
                <a:solidFill>
                  <a:srgbClr val="FFFFFF"/>
                </a:solidFill>
              </a:rPr>
              <a:t>2010-02-14 / M Lesshammar</a:t>
            </a:r>
            <a:endParaRPr lang="sv-SE">
              <a:solidFill>
                <a:srgbClr val="FFFFFF"/>
              </a:solidFill>
            </a:endParaRPr>
          </a:p>
        </p:txBody>
      </p:sp>
      <p:sp>
        <p:nvSpPr>
          <p:cNvPr id="5" name="Platshållare för bildnummer 4"/>
          <p:cNvSpPr>
            <a:spLocks noGrp="1"/>
          </p:cNvSpPr>
          <p:nvPr>
            <p:ph type="sldNum" sz="quarter" idx="11"/>
          </p:nvPr>
        </p:nvSpPr>
        <p:spPr/>
        <p:txBody>
          <a:bodyPr/>
          <a:lstStyle>
            <a:lvl1pPr>
              <a:defRPr/>
            </a:lvl1pPr>
          </a:lstStyle>
          <a:p>
            <a:fld id="{A24266D0-F7CD-4FB2-9B99-09C4852127C2}"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50713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722A1E-027E-4A9C-8F10-FCA36949CCCA}"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149765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79772F-8326-4AE2-8AD2-F7620C85B5BB}"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899415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63A1E0-33B0-4F51-A900-81C2A396E60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334799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310E74-CB70-4AB4-9C77-79B09DF7ADE1}"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714245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501486D-A322-4EC2-B65B-A6588CCC97E1}"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88145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A93EEE-EE99-4B2C-BF19-AD5C2F32229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419024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4363A1E0-33B0-4F51-A900-81C2A396E600}" type="slidenum">
              <a:rPr lang="sv-SE"/>
              <a:pPr>
                <a:defRPr/>
              </a:pPr>
              <a:t>‹#›</a:t>
            </a:fld>
            <a:endParaRPr lang="sv-SE"/>
          </a:p>
        </p:txBody>
      </p:sp>
    </p:spTree>
    <p:extLst>
      <p:ext uri="{BB962C8B-B14F-4D97-AF65-F5344CB8AC3E}">
        <p14:creationId xmlns:p14="http://schemas.microsoft.com/office/powerpoint/2010/main" val="3975089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C477ED-2899-41D7-B05D-61C2E32D94D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412312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25855-1342-4E9A-B60D-A6CF44A133A1}"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92887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FCD847-8A44-4031-B9BD-921F2A915D91}"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695149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759C17-2ABA-46FC-8A7B-2937CB5A04A1}"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4162558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87995-43D8-44E8-85B1-452A73CCBE6D}"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225414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60350"/>
            <a:ext cx="8240713" cy="586581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Platshållare för datum 2"/>
          <p:cNvSpPr>
            <a:spLocks noGrp="1"/>
          </p:cNvSpPr>
          <p:nvPr>
            <p:ph type="dt" sz="half" idx="10"/>
          </p:nvPr>
        </p:nvSpPr>
        <p:spPr>
          <a:xfrm>
            <a:off x="468313" y="6237288"/>
            <a:ext cx="2133600" cy="476250"/>
          </a:xfrm>
        </p:spPr>
        <p:txBody>
          <a:bodyPr/>
          <a:lstStyle>
            <a:lvl1pPr>
              <a:defRPr>
                <a:latin typeface="Arial" pitchFamily="34" charset="0"/>
                <a:ea typeface="ＭＳ Ｐゴシック" pitchFamily="34" charset="-128"/>
              </a:defRPr>
            </a:lvl1pPr>
          </a:lstStyle>
          <a:p>
            <a:pPr>
              <a:defRPr/>
            </a:pPr>
            <a:fld id="{4E4D7107-9984-48F1-976F-3EE6044D6E5B}" type="datetime1">
              <a:rPr lang="sv-SE">
                <a:solidFill>
                  <a:srgbClr val="000000"/>
                </a:solidFill>
              </a:rPr>
              <a:pPr>
                <a:defRPr/>
              </a:pPr>
              <a:t>2013-05-14</a:t>
            </a:fld>
            <a:endParaRPr 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pPr>
              <a:defRPr/>
            </a:pPr>
            <a:endParaRPr 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pPr>
              <a:defRPr/>
            </a:pPr>
            <a:fld id="{905DACC0-82D1-468B-8BF4-E473F37F09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562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BF310E74-CB70-4AB4-9C77-79B09DF7ADE1}" type="slidenum">
              <a:rPr lang="sv-SE"/>
              <a:pPr>
                <a:defRPr/>
              </a:pPr>
              <a:t>‹#›</a:t>
            </a:fld>
            <a:endParaRPr lang="sv-SE"/>
          </a:p>
        </p:txBody>
      </p:sp>
    </p:spTree>
    <p:extLst>
      <p:ext uri="{BB962C8B-B14F-4D97-AF65-F5344CB8AC3E}">
        <p14:creationId xmlns:p14="http://schemas.microsoft.com/office/powerpoint/2010/main" val="230773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3501486D-A322-4EC2-B65B-A6588CCC97E1}" type="slidenum">
              <a:rPr lang="sv-SE"/>
              <a:pPr>
                <a:defRPr/>
              </a:pPr>
              <a:t>‹#›</a:t>
            </a:fld>
            <a:endParaRPr lang="sv-SE"/>
          </a:p>
        </p:txBody>
      </p:sp>
    </p:spTree>
    <p:extLst>
      <p:ext uri="{BB962C8B-B14F-4D97-AF65-F5344CB8AC3E}">
        <p14:creationId xmlns:p14="http://schemas.microsoft.com/office/powerpoint/2010/main" val="314432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6DA93EEE-EE99-4B2C-BF19-AD5C2F322296}" type="slidenum">
              <a:rPr lang="sv-SE"/>
              <a:pPr>
                <a:defRPr/>
              </a:pPr>
              <a:t>‹#›</a:t>
            </a:fld>
            <a:endParaRPr lang="sv-SE"/>
          </a:p>
        </p:txBody>
      </p:sp>
    </p:spTree>
    <p:extLst>
      <p:ext uri="{BB962C8B-B14F-4D97-AF65-F5344CB8AC3E}">
        <p14:creationId xmlns:p14="http://schemas.microsoft.com/office/powerpoint/2010/main" val="290222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8BC477ED-2899-41D7-B05D-61C2E32D94DE}" type="slidenum">
              <a:rPr lang="sv-SE"/>
              <a:pPr>
                <a:defRPr/>
              </a:pPr>
              <a:t>‹#›</a:t>
            </a:fld>
            <a:endParaRPr lang="sv-SE"/>
          </a:p>
        </p:txBody>
      </p:sp>
    </p:spTree>
    <p:extLst>
      <p:ext uri="{BB962C8B-B14F-4D97-AF65-F5344CB8AC3E}">
        <p14:creationId xmlns:p14="http://schemas.microsoft.com/office/powerpoint/2010/main" val="184406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B6625855-1342-4E9A-B60D-A6CF44A133A1}" type="slidenum">
              <a:rPr lang="sv-SE"/>
              <a:pPr>
                <a:defRPr/>
              </a:pPr>
              <a:t>‹#›</a:t>
            </a:fld>
            <a:endParaRPr lang="sv-SE"/>
          </a:p>
        </p:txBody>
      </p:sp>
    </p:spTree>
    <p:extLst>
      <p:ext uri="{BB962C8B-B14F-4D97-AF65-F5344CB8AC3E}">
        <p14:creationId xmlns:p14="http://schemas.microsoft.com/office/powerpoint/2010/main" val="375266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82FCD847-8A44-4031-B9BD-921F2A915D91}" type="slidenum">
              <a:rPr lang="sv-SE"/>
              <a:pPr>
                <a:defRPr/>
              </a:pPr>
              <a:t>‹#›</a:t>
            </a:fld>
            <a:endParaRPr lang="sv-SE"/>
          </a:p>
        </p:txBody>
      </p:sp>
    </p:spTree>
    <p:extLst>
      <p:ext uri="{BB962C8B-B14F-4D97-AF65-F5344CB8AC3E}">
        <p14:creationId xmlns:p14="http://schemas.microsoft.com/office/powerpoint/2010/main" val="321029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sv-S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569053A-B0F6-4018-B7AC-C729ACEA3208}" type="slidenum">
              <a:rPr lang="sv-SE"/>
              <a:pPr>
                <a:defRPr/>
              </a:pPr>
              <a:t>‹#›</a:t>
            </a:fld>
            <a:endParaRPr lang="sv-SE"/>
          </a:p>
        </p:txBody>
      </p:sp>
      <p:pic>
        <p:nvPicPr>
          <p:cNvPr id="1031" name="Picture 7" descr="TF_glowmedtex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72225" y="5876925"/>
            <a:ext cx="24479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julspå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2058654">
            <a:off x="7924800" y="-1524000"/>
            <a:ext cx="18986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9144000" cy="68580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sv-SE">
              <a:solidFill>
                <a:srgbClr val="000000"/>
              </a:solidFill>
              <a:latin typeface="Verdana" pitchFamily="34" charset="0"/>
              <a:ea typeface="+mn-ea"/>
            </a:endParaRPr>
          </a:p>
        </p:txBody>
      </p:sp>
      <p:sp>
        <p:nvSpPr>
          <p:cNvPr id="1031" name="Rectangle 7"/>
          <p:cNvSpPr>
            <a:spLocks noChangeArrowheads="1"/>
          </p:cNvSpPr>
          <p:nvPr/>
        </p:nvSpPr>
        <p:spPr bwMode="auto">
          <a:xfrm>
            <a:off x="152038" y="6325256"/>
            <a:ext cx="7809595" cy="380120"/>
          </a:xfrm>
          <a:prstGeom prst="rect">
            <a:avLst/>
          </a:prstGeom>
          <a:solidFill>
            <a:srgbClr val="0A6E8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sv-SE">
              <a:solidFill>
                <a:srgbClr val="000000"/>
              </a:solidFill>
              <a:latin typeface="Verdana" pitchFamily="34" charset="0"/>
              <a:ea typeface="+mn-ea"/>
            </a:endParaRPr>
          </a:p>
        </p:txBody>
      </p:sp>
      <p:sp>
        <p:nvSpPr>
          <p:cNvPr id="1032" name="Rectangle 8"/>
          <p:cNvSpPr>
            <a:spLocks noChangeArrowheads="1"/>
          </p:cNvSpPr>
          <p:nvPr/>
        </p:nvSpPr>
        <p:spPr bwMode="auto">
          <a:xfrm>
            <a:off x="152038" y="152624"/>
            <a:ext cx="8839924" cy="1066928"/>
          </a:xfrm>
          <a:prstGeom prst="rect">
            <a:avLst/>
          </a:prstGeom>
          <a:solidFill>
            <a:srgbClr val="D9D6D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sv-SE">
              <a:solidFill>
                <a:srgbClr val="000000"/>
              </a:solidFill>
              <a:latin typeface="Verdana" pitchFamily="34" charset="0"/>
              <a:ea typeface="+mn-ea"/>
            </a:endParaRPr>
          </a:p>
        </p:txBody>
      </p:sp>
      <p:sp>
        <p:nvSpPr>
          <p:cNvPr id="1026" name="Rectangle 2"/>
          <p:cNvSpPr>
            <a:spLocks noGrp="1" noChangeArrowheads="1"/>
          </p:cNvSpPr>
          <p:nvPr>
            <p:ph type="title"/>
          </p:nvPr>
        </p:nvSpPr>
        <p:spPr bwMode="auto">
          <a:xfrm>
            <a:off x="609510" y="476591"/>
            <a:ext cx="7031758" cy="4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43975" numCol="1" anchor="t" anchorCtr="0" compatLnSpc="1">
            <a:prstTxWarp prst="textNoShape">
              <a:avLst/>
            </a:prstTxWarp>
          </a:bodyPr>
          <a:lstStyle/>
          <a:p>
            <a:pPr lvl="0"/>
            <a:r>
              <a:rPr lang="sv-SE" smtClean="0"/>
              <a:t>Klicka här för Rubrik</a:t>
            </a:r>
          </a:p>
        </p:txBody>
      </p:sp>
      <p:sp>
        <p:nvSpPr>
          <p:cNvPr id="1029" name="Rectangle 5"/>
          <p:cNvSpPr>
            <a:spLocks noGrp="1" noChangeArrowheads="1"/>
          </p:cNvSpPr>
          <p:nvPr>
            <p:ph type="ftr" sz="quarter" idx="3"/>
          </p:nvPr>
        </p:nvSpPr>
        <p:spPr bwMode="auto">
          <a:xfrm>
            <a:off x="773765" y="6312297"/>
            <a:ext cx="7100990" cy="3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914179">
              <a:defRPr sz="800" b="1">
                <a:solidFill>
                  <a:schemeClr val="bg1"/>
                </a:solidFill>
              </a:defRPr>
            </a:lvl1pPr>
          </a:lstStyle>
          <a:p>
            <a:r>
              <a:rPr lang="sv-SE" smtClean="0">
                <a:solidFill>
                  <a:srgbClr val="FFFFFF"/>
                </a:solidFill>
                <a:latin typeface="Verdana" pitchFamily="34" charset="0"/>
                <a:ea typeface="+mn-ea"/>
              </a:rPr>
              <a:t>2010-02-14 / M Lesshammar</a:t>
            </a:r>
            <a:endParaRPr lang="sv-SE">
              <a:solidFill>
                <a:srgbClr val="FFFFFF"/>
              </a:solidFill>
              <a:latin typeface="Verdana" pitchFamily="34" charset="0"/>
              <a:ea typeface="+mn-ea"/>
            </a:endParaRPr>
          </a:p>
        </p:txBody>
      </p:sp>
      <p:sp>
        <p:nvSpPr>
          <p:cNvPr id="1030" name="Rectangle 6"/>
          <p:cNvSpPr>
            <a:spLocks noGrp="1" noChangeArrowheads="1"/>
          </p:cNvSpPr>
          <p:nvPr>
            <p:ph type="sldNum" sz="quarter" idx="4"/>
          </p:nvPr>
        </p:nvSpPr>
        <p:spPr bwMode="auto">
          <a:xfrm>
            <a:off x="381453" y="6305098"/>
            <a:ext cx="304076" cy="3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914179">
              <a:defRPr sz="900" b="1">
                <a:solidFill>
                  <a:schemeClr val="bg1"/>
                </a:solidFill>
              </a:defRPr>
            </a:lvl1pPr>
          </a:lstStyle>
          <a:p>
            <a:fld id="{A1CA5AD3-D898-4F2B-A6FC-2F517C5CE2DC}" type="slidenum">
              <a:rPr lang="de-DE" smtClean="0">
                <a:solidFill>
                  <a:srgbClr val="FFFFFF"/>
                </a:solidFill>
                <a:latin typeface="Verdana" pitchFamily="34" charset="0"/>
                <a:ea typeface="+mn-ea"/>
              </a:rPr>
              <a:pPr/>
              <a:t>‹#›</a:t>
            </a:fld>
            <a:endParaRPr lang="de-DE">
              <a:solidFill>
                <a:srgbClr val="FFFFFF"/>
              </a:solidFill>
              <a:latin typeface="Verdana" pitchFamily="34" charset="0"/>
              <a:ea typeface="+mn-ea"/>
            </a:endParaRPr>
          </a:p>
        </p:txBody>
      </p:sp>
      <p:sp>
        <p:nvSpPr>
          <p:cNvPr id="1038" name="Rectangle 14"/>
          <p:cNvSpPr>
            <a:spLocks noGrp="1" noChangeArrowheads="1"/>
          </p:cNvSpPr>
          <p:nvPr>
            <p:ph type="body" idx="1"/>
          </p:nvPr>
        </p:nvSpPr>
        <p:spPr bwMode="auto">
          <a:xfrm>
            <a:off x="513128" y="1259868"/>
            <a:ext cx="7493302" cy="4958839"/>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11" tIns="41006" rIns="82011" bIns="41006" numCol="1" anchor="t" anchorCtr="0" compatLnSpc="1">
            <a:prstTxWarp prst="textNoShape">
              <a:avLst/>
            </a:prstTxWarp>
          </a:bodyPr>
          <a:lstStyle/>
          <a:p>
            <a:pPr lvl="0"/>
            <a:r>
              <a:rPr lang="sv-SE" smtClean="0"/>
              <a:t>Klicka här för löpande text…..</a:t>
            </a:r>
          </a:p>
        </p:txBody>
      </p:sp>
      <p:sp>
        <p:nvSpPr>
          <p:cNvPr id="1055" name="Rectangle 31"/>
          <p:cNvSpPr>
            <a:spLocks noChangeArrowheads="1"/>
          </p:cNvSpPr>
          <p:nvPr/>
        </p:nvSpPr>
        <p:spPr bwMode="auto">
          <a:xfrm>
            <a:off x="149324" y="6572911"/>
            <a:ext cx="7810952" cy="162702"/>
          </a:xfrm>
          <a:prstGeom prst="rect">
            <a:avLst/>
          </a:prstGeom>
          <a:gradFill rotWithShape="1">
            <a:gsLst>
              <a:gs pos="0">
                <a:srgbClr val="0A6E82"/>
              </a:gs>
              <a:gs pos="100000">
                <a:srgbClr val="FA640A"/>
              </a:gs>
            </a:gsLst>
            <a:lin ang="5400000" scaled="1"/>
          </a:gradFill>
          <a:ln>
            <a:noFill/>
          </a:ln>
          <a:effectLst/>
          <a:extLst>
            <a:ext uri="{91240B29-F687-4F45-9708-019B960494DF}">
              <a14:hiddenLine xmlns:a14="http://schemas.microsoft.com/office/drawing/2010/main" w="25400">
                <a:solidFill>
                  <a:srgbClr val="CF142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sv-SE">
              <a:solidFill>
                <a:srgbClr val="000000"/>
              </a:solidFill>
              <a:latin typeface="Verdana" pitchFamily="34" charset="0"/>
              <a:ea typeface="+mn-ea"/>
            </a:endParaRPr>
          </a:p>
        </p:txBody>
      </p:sp>
      <p:pic>
        <p:nvPicPr>
          <p:cNvPr id="1061"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18648" y="6315177"/>
            <a:ext cx="932590" cy="39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03134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179" rtl="0" eaLnBrk="1" fontAlgn="base" hangingPunct="1">
        <a:spcBef>
          <a:spcPct val="0"/>
        </a:spcBef>
        <a:spcAft>
          <a:spcPct val="0"/>
        </a:spcAft>
        <a:defRPr sz="3200">
          <a:solidFill>
            <a:srgbClr val="0A6E82"/>
          </a:solidFill>
          <a:latin typeface="+mj-lt"/>
          <a:ea typeface="+mj-ea"/>
          <a:cs typeface="+mj-cs"/>
        </a:defRPr>
      </a:lvl1pPr>
      <a:lvl2pPr algn="l" defTabSz="914179" rtl="0" eaLnBrk="1" fontAlgn="base" hangingPunct="1">
        <a:spcBef>
          <a:spcPct val="0"/>
        </a:spcBef>
        <a:spcAft>
          <a:spcPct val="0"/>
        </a:spcAft>
        <a:defRPr sz="3200">
          <a:solidFill>
            <a:srgbClr val="0A6E82"/>
          </a:solidFill>
          <a:latin typeface="Tahoma" pitchFamily="34" charset="0"/>
        </a:defRPr>
      </a:lvl2pPr>
      <a:lvl3pPr algn="l" defTabSz="914179" rtl="0" eaLnBrk="1" fontAlgn="base" hangingPunct="1">
        <a:spcBef>
          <a:spcPct val="0"/>
        </a:spcBef>
        <a:spcAft>
          <a:spcPct val="0"/>
        </a:spcAft>
        <a:defRPr sz="3200">
          <a:solidFill>
            <a:srgbClr val="0A6E82"/>
          </a:solidFill>
          <a:latin typeface="Tahoma" pitchFamily="34" charset="0"/>
        </a:defRPr>
      </a:lvl3pPr>
      <a:lvl4pPr algn="l" defTabSz="914179" rtl="0" eaLnBrk="1" fontAlgn="base" hangingPunct="1">
        <a:spcBef>
          <a:spcPct val="0"/>
        </a:spcBef>
        <a:spcAft>
          <a:spcPct val="0"/>
        </a:spcAft>
        <a:defRPr sz="3200">
          <a:solidFill>
            <a:srgbClr val="0A6E82"/>
          </a:solidFill>
          <a:latin typeface="Tahoma" pitchFamily="34" charset="0"/>
        </a:defRPr>
      </a:lvl4pPr>
      <a:lvl5pPr algn="l" defTabSz="914179" rtl="0" eaLnBrk="1" fontAlgn="base" hangingPunct="1">
        <a:spcBef>
          <a:spcPct val="0"/>
        </a:spcBef>
        <a:spcAft>
          <a:spcPct val="0"/>
        </a:spcAft>
        <a:defRPr sz="3200">
          <a:solidFill>
            <a:srgbClr val="0A6E82"/>
          </a:solidFill>
          <a:latin typeface="Tahoma" pitchFamily="34" charset="0"/>
        </a:defRPr>
      </a:lvl5pPr>
      <a:lvl6pPr marL="400736" algn="l" defTabSz="914179" rtl="0" eaLnBrk="1" fontAlgn="base" hangingPunct="1">
        <a:spcBef>
          <a:spcPct val="0"/>
        </a:spcBef>
        <a:spcAft>
          <a:spcPct val="0"/>
        </a:spcAft>
        <a:defRPr sz="3200">
          <a:solidFill>
            <a:srgbClr val="0A6E82"/>
          </a:solidFill>
          <a:latin typeface="Tahoma" pitchFamily="34" charset="0"/>
        </a:defRPr>
      </a:lvl6pPr>
      <a:lvl7pPr marL="801472" algn="l" defTabSz="914179" rtl="0" eaLnBrk="1" fontAlgn="base" hangingPunct="1">
        <a:spcBef>
          <a:spcPct val="0"/>
        </a:spcBef>
        <a:spcAft>
          <a:spcPct val="0"/>
        </a:spcAft>
        <a:defRPr sz="3200">
          <a:solidFill>
            <a:srgbClr val="0A6E82"/>
          </a:solidFill>
          <a:latin typeface="Tahoma" pitchFamily="34" charset="0"/>
        </a:defRPr>
      </a:lvl7pPr>
      <a:lvl8pPr marL="1202207" algn="l" defTabSz="914179" rtl="0" eaLnBrk="1" fontAlgn="base" hangingPunct="1">
        <a:spcBef>
          <a:spcPct val="0"/>
        </a:spcBef>
        <a:spcAft>
          <a:spcPct val="0"/>
        </a:spcAft>
        <a:defRPr sz="3200">
          <a:solidFill>
            <a:srgbClr val="0A6E82"/>
          </a:solidFill>
          <a:latin typeface="Tahoma" pitchFamily="34" charset="0"/>
        </a:defRPr>
      </a:lvl8pPr>
      <a:lvl9pPr marL="1602943" algn="l" defTabSz="914179" rtl="0" eaLnBrk="1" fontAlgn="base" hangingPunct="1">
        <a:spcBef>
          <a:spcPct val="0"/>
        </a:spcBef>
        <a:spcAft>
          <a:spcPct val="0"/>
        </a:spcAft>
        <a:defRPr sz="3200">
          <a:solidFill>
            <a:srgbClr val="0A6E82"/>
          </a:solidFill>
          <a:latin typeface="Tahoma" pitchFamily="34" charset="0"/>
        </a:defRPr>
      </a:lvl9pPr>
    </p:titleStyle>
    <p:bodyStyle>
      <a:lvl1pPr indent="4175" algn="l" defTabSz="914179" rtl="0" eaLnBrk="1" fontAlgn="base" hangingPunct="1">
        <a:lnSpc>
          <a:spcPct val="110000"/>
        </a:lnSpc>
        <a:spcBef>
          <a:spcPct val="0"/>
        </a:spcBef>
        <a:spcAft>
          <a:spcPct val="0"/>
        </a:spcAft>
        <a:defRPr sz="1800">
          <a:solidFill>
            <a:schemeClr val="bg2"/>
          </a:solidFill>
          <a:latin typeface="+mn-lt"/>
          <a:ea typeface="+mn-ea"/>
          <a:cs typeface="+mn-cs"/>
        </a:defRPr>
      </a:lvl1pPr>
      <a:lvl2pPr marL="393779" indent="-232372" algn="l" defTabSz="914179" rtl="0" eaLnBrk="1" fontAlgn="base" hangingPunct="1">
        <a:lnSpc>
          <a:spcPct val="110000"/>
        </a:lnSpc>
        <a:spcBef>
          <a:spcPct val="50000"/>
        </a:spcBef>
        <a:spcAft>
          <a:spcPct val="0"/>
        </a:spcAft>
        <a:buChar char="•"/>
        <a:defRPr sz="1800">
          <a:solidFill>
            <a:schemeClr val="bg2"/>
          </a:solidFill>
          <a:latin typeface="+mn-lt"/>
        </a:defRPr>
      </a:lvl2pPr>
      <a:lvl3pPr marL="788949" indent="-237937" algn="l" defTabSz="914179" rtl="0" eaLnBrk="1" fontAlgn="base" hangingPunct="1">
        <a:lnSpc>
          <a:spcPct val="110000"/>
        </a:lnSpc>
        <a:spcBef>
          <a:spcPct val="50000"/>
        </a:spcBef>
        <a:spcAft>
          <a:spcPct val="0"/>
        </a:spcAft>
        <a:buChar char="•"/>
        <a:defRPr sz="1800">
          <a:solidFill>
            <a:schemeClr val="bg2"/>
          </a:solidFill>
          <a:latin typeface="+mn-lt"/>
        </a:defRPr>
      </a:lvl3pPr>
      <a:lvl4pPr marL="1182727" indent="-236545" algn="l" defTabSz="914179" rtl="0" eaLnBrk="1" fontAlgn="base" hangingPunct="1">
        <a:lnSpc>
          <a:spcPct val="110000"/>
        </a:lnSpc>
        <a:spcBef>
          <a:spcPct val="50000"/>
        </a:spcBef>
        <a:spcAft>
          <a:spcPct val="0"/>
        </a:spcAft>
        <a:buChar char="•"/>
        <a:defRPr sz="1800">
          <a:solidFill>
            <a:schemeClr val="bg2"/>
          </a:solidFill>
          <a:latin typeface="+mn-lt"/>
        </a:defRPr>
      </a:lvl4pPr>
      <a:lvl5pPr marL="2124735" indent="-237937" algn="l" defTabSz="914179" rtl="0" eaLnBrk="1" fontAlgn="base" hangingPunct="1">
        <a:lnSpc>
          <a:spcPct val="110000"/>
        </a:lnSpc>
        <a:spcBef>
          <a:spcPct val="50000"/>
        </a:spcBef>
        <a:spcAft>
          <a:spcPct val="0"/>
        </a:spcAft>
        <a:buSzPct val="120000"/>
        <a:buFont typeface="Verdana" pitchFamily="34" charset="0"/>
        <a:buChar char="&gt;"/>
        <a:defRPr sz="1800" b="1">
          <a:solidFill>
            <a:srgbClr val="CF142B"/>
          </a:solidFill>
          <a:latin typeface="+mn-lt"/>
        </a:defRPr>
      </a:lvl5pPr>
      <a:lvl6pPr marL="2525471" indent="-237937" algn="l" defTabSz="914179" rtl="0" eaLnBrk="1" fontAlgn="base" hangingPunct="1">
        <a:lnSpc>
          <a:spcPct val="110000"/>
        </a:lnSpc>
        <a:spcBef>
          <a:spcPct val="50000"/>
        </a:spcBef>
        <a:spcAft>
          <a:spcPct val="0"/>
        </a:spcAft>
        <a:buSzPct val="120000"/>
        <a:buFont typeface="Verdana" pitchFamily="34" charset="0"/>
        <a:buChar char="&gt;"/>
        <a:defRPr sz="1800" b="1">
          <a:solidFill>
            <a:srgbClr val="CF142B"/>
          </a:solidFill>
          <a:latin typeface="+mn-lt"/>
        </a:defRPr>
      </a:lvl6pPr>
      <a:lvl7pPr marL="2926207" indent="-237937" algn="l" defTabSz="914179" rtl="0" eaLnBrk="1" fontAlgn="base" hangingPunct="1">
        <a:lnSpc>
          <a:spcPct val="110000"/>
        </a:lnSpc>
        <a:spcBef>
          <a:spcPct val="50000"/>
        </a:spcBef>
        <a:spcAft>
          <a:spcPct val="0"/>
        </a:spcAft>
        <a:buSzPct val="120000"/>
        <a:buFont typeface="Verdana" pitchFamily="34" charset="0"/>
        <a:buChar char="&gt;"/>
        <a:defRPr sz="1800" b="1">
          <a:solidFill>
            <a:srgbClr val="CF142B"/>
          </a:solidFill>
          <a:latin typeface="+mn-lt"/>
        </a:defRPr>
      </a:lvl7pPr>
      <a:lvl8pPr marL="3326942" indent="-237937" algn="l" defTabSz="914179" rtl="0" eaLnBrk="1" fontAlgn="base" hangingPunct="1">
        <a:lnSpc>
          <a:spcPct val="110000"/>
        </a:lnSpc>
        <a:spcBef>
          <a:spcPct val="50000"/>
        </a:spcBef>
        <a:spcAft>
          <a:spcPct val="0"/>
        </a:spcAft>
        <a:buSzPct val="120000"/>
        <a:buFont typeface="Verdana" pitchFamily="34" charset="0"/>
        <a:buChar char="&gt;"/>
        <a:defRPr sz="1800" b="1">
          <a:solidFill>
            <a:srgbClr val="CF142B"/>
          </a:solidFill>
          <a:latin typeface="+mn-lt"/>
        </a:defRPr>
      </a:lvl8pPr>
      <a:lvl9pPr marL="3727678" indent="-237937" algn="l" defTabSz="914179" rtl="0" eaLnBrk="1" fontAlgn="base" hangingPunct="1">
        <a:lnSpc>
          <a:spcPct val="110000"/>
        </a:lnSpc>
        <a:spcBef>
          <a:spcPct val="50000"/>
        </a:spcBef>
        <a:spcAft>
          <a:spcPct val="0"/>
        </a:spcAft>
        <a:buSzPct val="120000"/>
        <a:buFont typeface="Verdana" pitchFamily="34" charset="0"/>
        <a:buChar char="&gt;"/>
        <a:defRPr sz="1800" b="1">
          <a:solidFill>
            <a:srgbClr val="CF142B"/>
          </a:solidFill>
          <a:latin typeface="+mn-lt"/>
        </a:defRPr>
      </a:lvl9pPr>
    </p:bodyStyle>
    <p:otherStyle>
      <a:defPPr>
        <a:defRPr lang="sv-SE"/>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sv-SE">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sv-SE">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569053A-B0F6-4018-B7AC-C729ACEA3208}" type="slidenum">
              <a:rPr lang="sv-SE">
                <a:solidFill>
                  <a:srgbClr val="000000"/>
                </a:solidFill>
              </a:rPr>
              <a:pPr>
                <a:defRPr/>
              </a:pPr>
              <a:t>‹#›</a:t>
            </a:fld>
            <a:endParaRPr lang="sv-SE">
              <a:solidFill>
                <a:srgbClr val="000000"/>
              </a:solidFill>
            </a:endParaRPr>
          </a:p>
        </p:txBody>
      </p:sp>
      <p:pic>
        <p:nvPicPr>
          <p:cNvPr id="1031" name="Picture 7" descr="TF_glowmedtext"/>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72225" y="5876925"/>
            <a:ext cx="24479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julspå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2058654">
            <a:off x="7924800" y="-1524000"/>
            <a:ext cx="18986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9095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mailto:alexander@tungafordon.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alexander@tungafordon.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mailto:alexander@tungafordon.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0.xml"/><Relationship Id="rId7" Type="http://schemas.openxmlformats.org/officeDocument/2006/relationships/image" Target="../media/image9.wmf"/><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Sj&#228;lvutv&#228;rderingsmodell%20Tunga%20fordon%20ver3.xlsx"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13.wmf"/><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hyperlink" Target="mailto:alexander@tungafordon.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nummer 4"/>
          <p:cNvSpPr>
            <a:spLocks noGrp="1"/>
          </p:cNvSpPr>
          <p:nvPr>
            <p:ph type="sldNum" sz="quarter" idx="12"/>
          </p:nvPr>
        </p:nvSpPr>
        <p:spPr>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4D2F6E15-2F08-41BD-9CE3-9C442C176CE8}" type="slidenum">
              <a:rPr lang="en-US" sz="1400" smtClean="0"/>
              <a:pPr eaLnBrk="1" hangingPunct="1"/>
              <a:t>1</a:t>
            </a:fld>
            <a:endParaRPr lang="en-US" sz="1400" smtClean="0"/>
          </a:p>
        </p:txBody>
      </p:sp>
      <p:sp>
        <p:nvSpPr>
          <p:cNvPr id="110594" name="Rectangle 2"/>
          <p:cNvSpPr>
            <a:spLocks noGrp="1" noChangeArrowheads="1"/>
          </p:cNvSpPr>
          <p:nvPr>
            <p:ph/>
          </p:nvPr>
        </p:nvSpPr>
        <p:spPr/>
        <p:txBody>
          <a:bodyPr/>
          <a:lstStyle/>
          <a:p>
            <a:pPr>
              <a:defRPr/>
            </a:pPr>
            <a:endParaRPr lang="sv-SE">
              <a:cs typeface="Arial" charset="0"/>
            </a:endParaRPr>
          </a:p>
        </p:txBody>
      </p:sp>
      <p:sp>
        <p:nvSpPr>
          <p:cNvPr id="110595" name="Rectangle 3"/>
          <p:cNvSpPr>
            <a:spLocks noChangeArrowheads="1"/>
          </p:cNvSpPr>
          <p:nvPr/>
        </p:nvSpPr>
        <p:spPr bwMode="auto">
          <a:xfrm>
            <a:off x="468313" y="4127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2800" b="1">
                <a:latin typeface="Myriad Web" pitchFamily="34" charset="0"/>
              </a:rPr>
              <a:t>För löpande information se </a:t>
            </a:r>
            <a:r>
              <a:rPr lang="en-US" sz="2800">
                <a:latin typeface="Myriad Web" pitchFamily="34" charset="0"/>
              </a:rPr>
              <a:t>www.tungafordon.com</a:t>
            </a:r>
            <a:endParaRPr lang="sv-SE" sz="2800">
              <a:latin typeface="Myriad Web" pitchFamily="34" charset="0"/>
            </a:endParaRPr>
          </a:p>
        </p:txBody>
      </p:sp>
      <p:pic>
        <p:nvPicPr>
          <p:cNvPr id="110596" name="Picture 4"/>
          <p:cNvPicPr>
            <a:picLocks noChangeAspect="1" noChangeArrowheads="1"/>
          </p:cNvPicPr>
          <p:nvPr/>
        </p:nvPicPr>
        <p:blipFill>
          <a:blip r:embed="rId3"/>
          <a:srcRect/>
          <a:stretch>
            <a:fillRect/>
          </a:stretch>
        </p:blipFill>
        <p:spPr bwMode="auto">
          <a:xfrm>
            <a:off x="0" y="0"/>
            <a:ext cx="9753600" cy="824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0597" name="Rectangle 5"/>
          <p:cNvSpPr>
            <a:spLocks noChangeArrowheads="1"/>
          </p:cNvSpPr>
          <p:nvPr/>
        </p:nvSpPr>
        <p:spPr bwMode="auto">
          <a:xfrm>
            <a:off x="3124200" y="3246438"/>
            <a:ext cx="5867400"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spcBef>
                <a:spcPct val="20000"/>
              </a:spcBef>
              <a:defRPr/>
            </a:pPr>
            <a:r>
              <a:rPr lang="en-US" sz="1800" b="1">
                <a:ea typeface="ＭＳ Ｐゴシック" charset="0"/>
                <a:cs typeface="ＭＳ Ｐゴシック" charset="0"/>
              </a:rPr>
              <a:t>			       www.tungafordon.com</a:t>
            </a:r>
            <a:endParaRPr lang="sv-SE" sz="1800" b="1">
              <a:ea typeface="ＭＳ Ｐゴシック" charset="0"/>
              <a:cs typeface="ＭＳ Ｐゴシック" charset="0"/>
            </a:endParaRPr>
          </a:p>
        </p:txBody>
      </p:sp>
      <p:sp>
        <p:nvSpPr>
          <p:cNvPr id="110598" name="Rectangle 6"/>
          <p:cNvSpPr>
            <a:spLocks noGrp="1" noChangeArrowheads="1"/>
          </p:cNvSpPr>
          <p:nvPr>
            <p:ph type="title" idx="4294967295"/>
          </p:nvPr>
        </p:nvSpPr>
        <p:spPr/>
        <p:txBody>
          <a:bodyPr/>
          <a:lstStyle/>
          <a:p>
            <a:pPr>
              <a:defRPr/>
            </a:pPr>
            <a:endParaRPr lang="sv-SE">
              <a:latin typeface="Myriad Web" charset="0"/>
              <a:cs typeface="Arial" charset="0"/>
            </a:endParaRPr>
          </a:p>
        </p:txBody>
      </p:sp>
    </p:spTree>
    <p:extLst>
      <p:ext uri="{BB962C8B-B14F-4D97-AF65-F5344CB8AC3E}">
        <p14:creationId xmlns:p14="http://schemas.microsoft.com/office/powerpoint/2010/main" val="2068631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rot="-5400000">
            <a:off x="1962150" y="2686050"/>
            <a:ext cx="255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sv-SE" sz="3000">
                <a:solidFill>
                  <a:schemeClr val="bg2"/>
                </a:solidFill>
                <a:latin typeface="Myriad Web" pitchFamily="34" charset="0"/>
              </a:rPr>
              <a:t>drivkrafter</a:t>
            </a:r>
          </a:p>
        </p:txBody>
      </p:sp>
      <p:sp>
        <p:nvSpPr>
          <p:cNvPr id="51203" name="Rectangle 3"/>
          <p:cNvSpPr>
            <a:spLocks noChangeArrowheads="1"/>
          </p:cNvSpPr>
          <p:nvPr/>
        </p:nvSpPr>
        <p:spPr bwMode="auto">
          <a:xfrm>
            <a:off x="3657600" y="2193925"/>
            <a:ext cx="2598738"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defRPr/>
            </a:pPr>
            <a:r>
              <a:rPr lang="sv-SE" sz="1800">
                <a:solidFill>
                  <a:schemeClr val="bg2"/>
                </a:solidFill>
                <a:latin typeface="Arial" pitchFamily="34" charset="0"/>
                <a:cs typeface="Arial" pitchFamily="34" charset="0"/>
              </a:rPr>
              <a:t>Produktivitet</a:t>
            </a:r>
          </a:p>
          <a:p>
            <a:pPr>
              <a:lnSpc>
                <a:spcPct val="120000"/>
              </a:lnSpc>
              <a:defRPr/>
            </a:pPr>
            <a:r>
              <a:rPr lang="sv-SE" sz="1800">
                <a:solidFill>
                  <a:schemeClr val="bg2"/>
                </a:solidFill>
                <a:latin typeface="Arial" pitchFamily="34" charset="0"/>
                <a:cs typeface="Arial" pitchFamily="34" charset="0"/>
              </a:rPr>
              <a:t>Effektivitet</a:t>
            </a:r>
          </a:p>
          <a:p>
            <a:pPr>
              <a:lnSpc>
                <a:spcPct val="120000"/>
              </a:lnSpc>
              <a:defRPr/>
            </a:pPr>
            <a:r>
              <a:rPr lang="sv-SE" sz="1800">
                <a:solidFill>
                  <a:schemeClr val="bg2"/>
                </a:solidFill>
                <a:latin typeface="Arial" pitchFamily="34" charset="0"/>
                <a:cs typeface="Arial" pitchFamily="34" charset="0"/>
              </a:rPr>
              <a:t>Tillgänglighet</a:t>
            </a:r>
          </a:p>
          <a:p>
            <a:pPr>
              <a:lnSpc>
                <a:spcPct val="120000"/>
              </a:lnSpc>
              <a:defRPr/>
            </a:pPr>
            <a:r>
              <a:rPr lang="sv-SE" sz="1800">
                <a:solidFill>
                  <a:schemeClr val="bg2"/>
                </a:solidFill>
                <a:latin typeface="Arial" pitchFamily="34" charset="0"/>
                <a:cs typeface="Arial" pitchFamily="34" charset="0"/>
              </a:rPr>
              <a:t>Förarmiljö</a:t>
            </a:r>
          </a:p>
          <a:p>
            <a:pPr>
              <a:lnSpc>
                <a:spcPct val="120000"/>
              </a:lnSpc>
              <a:defRPr/>
            </a:pPr>
            <a:r>
              <a:rPr lang="sv-SE" sz="1800">
                <a:solidFill>
                  <a:schemeClr val="bg2"/>
                </a:solidFill>
                <a:latin typeface="Arial" pitchFamily="34" charset="0"/>
                <a:cs typeface="Arial" pitchFamily="34" charset="0"/>
              </a:rPr>
              <a:t>Minskad miljöpåverkan</a:t>
            </a:r>
            <a:endParaRPr lang="sv-SE" sz="1800">
              <a:latin typeface="Arial" pitchFamily="34" charset="0"/>
            </a:endParaRPr>
          </a:p>
          <a:p>
            <a:pPr>
              <a:lnSpc>
                <a:spcPct val="120000"/>
              </a:lnSpc>
              <a:defRPr/>
            </a:pPr>
            <a:r>
              <a:rPr lang="sv-SE" sz="1800">
                <a:solidFill>
                  <a:schemeClr val="bg2"/>
                </a:solidFill>
                <a:latin typeface="Arial" pitchFamily="34" charset="0"/>
                <a:cs typeface="Arial" pitchFamily="34" charset="0"/>
              </a:rPr>
              <a:t>Ökat funktionsåtagande</a:t>
            </a:r>
            <a:endParaRPr lang="sv-SE" sz="1800">
              <a:latin typeface="Arial" pitchFamily="34" charset="0"/>
            </a:endParaRPr>
          </a:p>
        </p:txBody>
      </p:sp>
    </p:spTree>
    <p:extLst>
      <p:ext uri="{BB962C8B-B14F-4D97-AF65-F5344CB8AC3E}">
        <p14:creationId xmlns:p14="http://schemas.microsoft.com/office/powerpoint/2010/main" val="2007632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rot="-5400000">
            <a:off x="1962150" y="2686050"/>
            <a:ext cx="255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sv-SE" sz="3000">
                <a:solidFill>
                  <a:schemeClr val="bg2"/>
                </a:solidFill>
                <a:latin typeface="Myriad Web" pitchFamily="34" charset="0"/>
              </a:rPr>
              <a:t>arbetsgång</a:t>
            </a:r>
          </a:p>
        </p:txBody>
      </p:sp>
      <p:sp>
        <p:nvSpPr>
          <p:cNvPr id="51203" name="Rectangle 3"/>
          <p:cNvSpPr>
            <a:spLocks noChangeArrowheads="1"/>
          </p:cNvSpPr>
          <p:nvPr/>
        </p:nvSpPr>
        <p:spPr bwMode="auto">
          <a:xfrm>
            <a:off x="3657600" y="2193925"/>
            <a:ext cx="4300538"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defRPr/>
            </a:pPr>
            <a:r>
              <a:rPr lang="sv-SE" sz="1800" dirty="0">
                <a:solidFill>
                  <a:schemeClr val="bg2"/>
                </a:solidFill>
                <a:latin typeface="Arial" pitchFamily="34" charset="0"/>
                <a:cs typeface="Arial" pitchFamily="34" charset="0"/>
              </a:rPr>
              <a:t>Företagen</a:t>
            </a:r>
          </a:p>
          <a:p>
            <a:pPr>
              <a:lnSpc>
                <a:spcPct val="120000"/>
              </a:lnSpc>
              <a:defRPr/>
            </a:pPr>
            <a:r>
              <a:rPr lang="sv-SE" sz="1800" dirty="0">
                <a:solidFill>
                  <a:schemeClr val="bg2"/>
                </a:solidFill>
                <a:latin typeface="Arial" pitchFamily="34" charset="0"/>
                <a:cs typeface="Arial" pitchFamily="34" charset="0"/>
              </a:rPr>
              <a:t>Styrelsen</a:t>
            </a:r>
          </a:p>
          <a:p>
            <a:pPr>
              <a:lnSpc>
                <a:spcPct val="120000"/>
              </a:lnSpc>
              <a:defRPr/>
            </a:pPr>
            <a:r>
              <a:rPr lang="sv-SE" sz="1800" dirty="0">
                <a:solidFill>
                  <a:schemeClr val="bg2"/>
                </a:solidFill>
                <a:latin typeface="Arial" pitchFamily="34" charset="0"/>
                <a:cs typeface="Arial" pitchFamily="34" charset="0"/>
              </a:rPr>
              <a:t>Föreningen</a:t>
            </a:r>
          </a:p>
          <a:p>
            <a:pPr>
              <a:lnSpc>
                <a:spcPct val="120000"/>
              </a:lnSpc>
              <a:defRPr/>
            </a:pPr>
            <a:r>
              <a:rPr lang="sv-SE" sz="1800" dirty="0">
                <a:solidFill>
                  <a:schemeClr val="bg2"/>
                </a:solidFill>
                <a:latin typeface="Arial" pitchFamily="34" charset="0"/>
                <a:cs typeface="Arial" pitchFamily="34" charset="0"/>
              </a:rPr>
              <a:t>Projekt </a:t>
            </a:r>
          </a:p>
          <a:p>
            <a:pPr>
              <a:lnSpc>
                <a:spcPct val="120000"/>
              </a:lnSpc>
              <a:defRPr/>
            </a:pPr>
            <a:r>
              <a:rPr lang="sv-SE" sz="1800" dirty="0">
                <a:solidFill>
                  <a:schemeClr val="bg2"/>
                </a:solidFill>
                <a:latin typeface="Arial" pitchFamily="34" charset="0"/>
                <a:cs typeface="Arial" pitchFamily="34" charset="0"/>
              </a:rPr>
              <a:t>Samarbeten</a:t>
            </a:r>
          </a:p>
          <a:p>
            <a:pPr>
              <a:lnSpc>
                <a:spcPct val="120000"/>
              </a:lnSpc>
              <a:defRPr/>
            </a:pPr>
            <a:r>
              <a:rPr lang="sv-SE" sz="1800" dirty="0">
                <a:solidFill>
                  <a:schemeClr val="bg2"/>
                </a:solidFill>
                <a:latin typeface="Arial" pitchFamily="34" charset="0"/>
                <a:cs typeface="Arial" pitchFamily="34" charset="0"/>
              </a:rPr>
              <a:t>Gemensamma problemfrågeställningar</a:t>
            </a:r>
            <a:endParaRPr lang="sv-SE" sz="1800" dirty="0">
              <a:latin typeface="Arial" pitchFamily="34" charset="0"/>
            </a:endParaRPr>
          </a:p>
        </p:txBody>
      </p:sp>
    </p:spTree>
    <p:extLst>
      <p:ext uri="{BB962C8B-B14F-4D97-AF65-F5344CB8AC3E}">
        <p14:creationId xmlns:p14="http://schemas.microsoft.com/office/powerpoint/2010/main" val="1001470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FF5FEA09-688D-465C-9D9D-628B81D8B7DE}" type="slidenum">
              <a:rPr lang="en-US" sz="1400" smtClean="0"/>
              <a:pPr eaLnBrk="1" hangingPunct="1"/>
              <a:t>12</a:t>
            </a:fld>
            <a:endParaRPr lang="en-US" sz="1400" smtClean="0"/>
          </a:p>
        </p:txBody>
      </p:sp>
      <p:sp>
        <p:nvSpPr>
          <p:cNvPr id="129026" name="Rectangle 2"/>
          <p:cNvSpPr>
            <a:spLocks noGrp="1" noChangeArrowheads="1"/>
          </p:cNvSpPr>
          <p:nvPr>
            <p:ph type="ctrTitle"/>
          </p:nvPr>
        </p:nvSpPr>
        <p:spPr>
          <a:xfrm rot="16200000">
            <a:off x="666750" y="3295650"/>
            <a:ext cx="2552700" cy="1143000"/>
          </a:xfrm>
        </p:spPr>
        <p:txBody>
          <a:bodyPr/>
          <a:lstStyle/>
          <a:p>
            <a:pPr algn="l">
              <a:defRPr/>
            </a:pPr>
            <a:r>
              <a:rPr lang="sv-SE" sz="3000" dirty="0">
                <a:solidFill>
                  <a:schemeClr val="bg2"/>
                </a:solidFill>
                <a:latin typeface="Myriad Web" charset="0"/>
                <a:cs typeface="Arial" charset="0"/>
              </a:rPr>
              <a:t>n</a:t>
            </a:r>
            <a:r>
              <a:rPr lang="sv-SE" sz="3000" dirty="0" smtClean="0">
                <a:solidFill>
                  <a:schemeClr val="bg2"/>
                </a:solidFill>
                <a:latin typeface="Myriad Web" charset="0"/>
                <a:cs typeface="Arial" charset="0"/>
              </a:rPr>
              <a:t>yckelord</a:t>
            </a:r>
            <a:endParaRPr lang="sv-SE" sz="3000" dirty="0">
              <a:solidFill>
                <a:schemeClr val="bg2"/>
              </a:solidFill>
              <a:latin typeface="Myriad Web" charset="0"/>
              <a:cs typeface="Arial" charset="0"/>
            </a:endParaRPr>
          </a:p>
        </p:txBody>
      </p:sp>
      <p:sp>
        <p:nvSpPr>
          <p:cNvPr id="129027" name="Rectangle 3"/>
          <p:cNvSpPr>
            <a:spLocks noGrp="1" noChangeArrowheads="1"/>
          </p:cNvSpPr>
          <p:nvPr>
            <p:ph type="subTitle" idx="1"/>
          </p:nvPr>
        </p:nvSpPr>
        <p:spPr>
          <a:xfrm>
            <a:off x="2438400" y="1371600"/>
            <a:ext cx="2819400" cy="1752600"/>
          </a:xfrm>
        </p:spPr>
        <p:txBody>
          <a:bodyPr/>
          <a:lstStyle/>
          <a:p>
            <a:pPr algn="l">
              <a:defRPr/>
            </a:pPr>
            <a:r>
              <a:rPr lang="sv-SE" sz="1800" dirty="0" smtClean="0">
                <a:solidFill>
                  <a:schemeClr val="bg2"/>
                </a:solidFill>
                <a:ea typeface="ＭＳ Ｐゴシック" pitchFamily="34" charset="-128"/>
                <a:cs typeface="Arial" pitchFamily="34" charset="0"/>
              </a:rPr>
              <a:t>Hydraulik</a:t>
            </a:r>
          </a:p>
          <a:p>
            <a:pPr algn="l">
              <a:defRPr/>
            </a:pPr>
            <a:r>
              <a:rPr lang="sv-SE" sz="1800" dirty="0" smtClean="0">
                <a:solidFill>
                  <a:schemeClr val="bg2"/>
                </a:solidFill>
                <a:ea typeface="ＭＳ Ｐゴシック" pitchFamily="34" charset="-128"/>
                <a:cs typeface="Arial" pitchFamily="34" charset="0"/>
              </a:rPr>
              <a:t>Elektronik</a:t>
            </a:r>
          </a:p>
          <a:p>
            <a:pPr algn="l">
              <a:defRPr/>
            </a:pPr>
            <a:r>
              <a:rPr lang="sv-SE" sz="1800" dirty="0" smtClean="0">
                <a:solidFill>
                  <a:schemeClr val="bg2"/>
                </a:solidFill>
                <a:ea typeface="ＭＳ Ｐゴシック" pitchFamily="34" charset="-128"/>
                <a:cs typeface="Arial" pitchFamily="34" charset="0"/>
              </a:rPr>
              <a:t>Emission</a:t>
            </a:r>
          </a:p>
          <a:p>
            <a:pPr algn="l">
              <a:defRPr/>
            </a:pPr>
            <a:r>
              <a:rPr lang="sv-SE" sz="1800" dirty="0" smtClean="0">
                <a:solidFill>
                  <a:schemeClr val="bg2"/>
                </a:solidFill>
                <a:ea typeface="ＭＳ Ｐゴシック" pitchFamily="34" charset="-128"/>
                <a:cs typeface="Arial" pitchFamily="34" charset="0"/>
              </a:rPr>
              <a:t>Hybridisering</a:t>
            </a:r>
          </a:p>
          <a:p>
            <a:pPr algn="l">
              <a:defRPr/>
            </a:pPr>
            <a:r>
              <a:rPr lang="sv-SE" sz="1800" dirty="0" smtClean="0">
                <a:solidFill>
                  <a:schemeClr val="bg2"/>
                </a:solidFill>
                <a:ea typeface="ＭＳ Ｐゴシック" pitchFamily="34" charset="-128"/>
                <a:cs typeface="Arial" pitchFamily="34" charset="0"/>
              </a:rPr>
              <a:t>Ytbehandling</a:t>
            </a:r>
          </a:p>
          <a:p>
            <a:pPr algn="l">
              <a:defRPr/>
            </a:pPr>
            <a:r>
              <a:rPr lang="sv-SE" sz="1800" dirty="0" smtClean="0">
                <a:solidFill>
                  <a:schemeClr val="bg2"/>
                </a:solidFill>
                <a:ea typeface="ＭＳ Ｐゴシック" pitchFamily="34" charset="-128"/>
                <a:cs typeface="Arial" pitchFamily="34" charset="0"/>
              </a:rPr>
              <a:t>Montering</a:t>
            </a:r>
          </a:p>
          <a:p>
            <a:pPr algn="l">
              <a:defRPr/>
            </a:pPr>
            <a:r>
              <a:rPr lang="sv-SE" sz="1800" dirty="0" smtClean="0">
                <a:solidFill>
                  <a:schemeClr val="bg2"/>
                </a:solidFill>
                <a:ea typeface="ＭＳ Ｐゴシック" pitchFamily="34" charset="-128"/>
                <a:cs typeface="Arial" pitchFamily="34" charset="0"/>
              </a:rPr>
              <a:t>Automation</a:t>
            </a:r>
          </a:p>
          <a:p>
            <a:pPr algn="l">
              <a:defRPr/>
            </a:pPr>
            <a:r>
              <a:rPr lang="sv-SE" sz="1800" dirty="0" smtClean="0">
                <a:solidFill>
                  <a:schemeClr val="bg2"/>
                </a:solidFill>
                <a:ea typeface="ＭＳ Ｐゴシック" pitchFamily="34" charset="-128"/>
                <a:cs typeface="Arial" pitchFamily="34" charset="0"/>
              </a:rPr>
              <a:t>Leverantörsstrategier</a:t>
            </a:r>
          </a:p>
          <a:p>
            <a:pPr algn="l">
              <a:defRPr/>
            </a:pPr>
            <a:r>
              <a:rPr lang="sv-SE" sz="1800" dirty="0" smtClean="0">
                <a:solidFill>
                  <a:schemeClr val="bg2"/>
                </a:solidFill>
                <a:ea typeface="ＭＳ Ｐゴシック" pitchFamily="34" charset="-128"/>
                <a:cs typeface="Arial" pitchFamily="34" charset="0"/>
              </a:rPr>
              <a:t>Inköp</a:t>
            </a:r>
          </a:p>
          <a:p>
            <a:pPr algn="l">
              <a:defRPr/>
            </a:pPr>
            <a:r>
              <a:rPr lang="sv-SE" sz="1800" dirty="0" smtClean="0">
                <a:solidFill>
                  <a:schemeClr val="bg2"/>
                </a:solidFill>
                <a:ea typeface="ＭＳ Ｐゴシック" pitchFamily="34" charset="-128"/>
                <a:cs typeface="Arial" pitchFamily="34" charset="0"/>
              </a:rPr>
              <a:t>Akustik</a:t>
            </a:r>
          </a:p>
          <a:p>
            <a:pPr algn="l">
              <a:defRPr/>
            </a:pPr>
            <a:r>
              <a:rPr lang="sv-SE" sz="1800" dirty="0" smtClean="0">
                <a:solidFill>
                  <a:schemeClr val="bg2"/>
                </a:solidFill>
                <a:ea typeface="ＭＳ Ｐゴシック" pitchFamily="34" charset="-128"/>
                <a:cs typeface="Arial" pitchFamily="34" charset="0"/>
              </a:rPr>
              <a:t>Simulering</a:t>
            </a:r>
          </a:p>
          <a:p>
            <a:pPr algn="l">
              <a:defRPr/>
            </a:pPr>
            <a:r>
              <a:rPr lang="sv-SE" sz="1800" dirty="0" smtClean="0">
                <a:solidFill>
                  <a:schemeClr val="bg2"/>
                </a:solidFill>
                <a:ea typeface="ＭＳ Ｐゴシック" pitchFamily="34" charset="-128"/>
                <a:cs typeface="Arial" pitchFamily="34" charset="0"/>
              </a:rPr>
              <a:t>LCC</a:t>
            </a:r>
          </a:p>
        </p:txBody>
      </p:sp>
      <p:sp>
        <p:nvSpPr>
          <p:cNvPr id="129028" name="Rectangle 4"/>
          <p:cNvSpPr>
            <a:spLocks noChangeArrowheads="1"/>
          </p:cNvSpPr>
          <p:nvPr/>
        </p:nvSpPr>
        <p:spPr bwMode="auto">
          <a:xfrm>
            <a:off x="5064125" y="1371600"/>
            <a:ext cx="1646605" cy="336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defRPr/>
            </a:pPr>
            <a:r>
              <a:rPr lang="sv-SE" sz="1800" dirty="0">
                <a:solidFill>
                  <a:schemeClr val="bg2"/>
                </a:solidFill>
                <a:latin typeface="Arial" pitchFamily="34" charset="0"/>
              </a:rPr>
              <a:t>Spårbarhet</a:t>
            </a:r>
          </a:p>
          <a:p>
            <a:pPr eaLnBrk="0" hangingPunct="0">
              <a:spcBef>
                <a:spcPct val="20000"/>
              </a:spcBef>
              <a:defRPr/>
            </a:pPr>
            <a:r>
              <a:rPr lang="sv-SE" sz="1800" dirty="0">
                <a:solidFill>
                  <a:schemeClr val="bg2"/>
                </a:solidFill>
                <a:latin typeface="Arial" pitchFamily="34" charset="0"/>
              </a:rPr>
              <a:t>Beställarkrav</a:t>
            </a:r>
          </a:p>
          <a:p>
            <a:pPr eaLnBrk="0" hangingPunct="0">
              <a:spcBef>
                <a:spcPct val="20000"/>
              </a:spcBef>
              <a:defRPr/>
            </a:pPr>
            <a:r>
              <a:rPr lang="sv-SE" sz="1800" dirty="0">
                <a:solidFill>
                  <a:schemeClr val="bg2"/>
                </a:solidFill>
                <a:latin typeface="Arial" pitchFamily="34" charset="0"/>
              </a:rPr>
              <a:t>Logistik</a:t>
            </a:r>
          </a:p>
          <a:p>
            <a:pPr eaLnBrk="0" hangingPunct="0">
              <a:spcBef>
                <a:spcPct val="20000"/>
              </a:spcBef>
              <a:defRPr/>
            </a:pPr>
            <a:r>
              <a:rPr lang="sv-SE" sz="1800" dirty="0">
                <a:solidFill>
                  <a:schemeClr val="bg2"/>
                </a:solidFill>
                <a:latin typeface="Arial" pitchFamily="34" charset="0"/>
              </a:rPr>
              <a:t>Svets </a:t>
            </a:r>
          </a:p>
          <a:p>
            <a:pPr eaLnBrk="0" hangingPunct="0">
              <a:spcBef>
                <a:spcPct val="20000"/>
              </a:spcBef>
              <a:defRPr/>
            </a:pPr>
            <a:r>
              <a:rPr lang="sv-SE" sz="1800" dirty="0">
                <a:solidFill>
                  <a:schemeClr val="bg2"/>
                </a:solidFill>
                <a:latin typeface="Arial" pitchFamily="34" charset="0"/>
              </a:rPr>
              <a:t>Eftermarknad</a:t>
            </a:r>
          </a:p>
          <a:p>
            <a:pPr eaLnBrk="0" hangingPunct="0">
              <a:spcBef>
                <a:spcPct val="20000"/>
              </a:spcBef>
              <a:defRPr/>
            </a:pPr>
            <a:r>
              <a:rPr lang="sv-SE" sz="1800" dirty="0">
                <a:solidFill>
                  <a:schemeClr val="bg2"/>
                </a:solidFill>
                <a:latin typeface="Arial" pitchFamily="34" charset="0"/>
              </a:rPr>
              <a:t>Ergonomi</a:t>
            </a:r>
          </a:p>
          <a:p>
            <a:pPr eaLnBrk="0" hangingPunct="0">
              <a:spcBef>
                <a:spcPct val="20000"/>
              </a:spcBef>
              <a:defRPr/>
            </a:pPr>
            <a:r>
              <a:rPr lang="sv-SE" sz="1800" dirty="0">
                <a:solidFill>
                  <a:schemeClr val="bg2"/>
                </a:solidFill>
                <a:latin typeface="Arial" pitchFamily="34" charset="0"/>
              </a:rPr>
              <a:t>Kvalit</a:t>
            </a:r>
            <a:r>
              <a:rPr lang="sv-SE" altLang="ja-JP" sz="1800" dirty="0">
                <a:solidFill>
                  <a:schemeClr val="bg2"/>
                </a:solidFill>
                <a:latin typeface="Arial" pitchFamily="34" charset="0"/>
              </a:rPr>
              <a:t>é </a:t>
            </a:r>
          </a:p>
          <a:p>
            <a:pPr eaLnBrk="0" hangingPunct="0">
              <a:spcBef>
                <a:spcPct val="20000"/>
              </a:spcBef>
              <a:defRPr/>
            </a:pPr>
            <a:r>
              <a:rPr lang="sv-SE" altLang="ja-JP" sz="1800" dirty="0">
                <a:solidFill>
                  <a:schemeClr val="bg2"/>
                </a:solidFill>
                <a:latin typeface="Arial" pitchFamily="34" charset="0"/>
              </a:rPr>
              <a:t>Telematik</a:t>
            </a:r>
          </a:p>
          <a:p>
            <a:pPr eaLnBrk="0" hangingPunct="0">
              <a:spcBef>
                <a:spcPct val="20000"/>
              </a:spcBef>
              <a:defRPr/>
            </a:pPr>
            <a:r>
              <a:rPr lang="sv-SE" altLang="ja-JP" sz="1800" dirty="0">
                <a:solidFill>
                  <a:schemeClr val="bg2"/>
                </a:solidFill>
                <a:latin typeface="Arial" pitchFamily="34" charset="0"/>
              </a:rPr>
              <a:t>Processflöden</a:t>
            </a:r>
          </a:p>
          <a:p>
            <a:pPr eaLnBrk="0" hangingPunct="0">
              <a:spcBef>
                <a:spcPct val="20000"/>
              </a:spcBef>
              <a:defRPr/>
            </a:pPr>
            <a:r>
              <a:rPr lang="sv-SE" altLang="ja-JP" sz="1800" dirty="0" smtClean="0">
                <a:solidFill>
                  <a:schemeClr val="bg2"/>
                </a:solidFill>
                <a:latin typeface="Arial" pitchFamily="34" charset="0"/>
              </a:rPr>
              <a:t>Underhåll</a:t>
            </a:r>
            <a:endParaRPr lang="sv-SE" altLang="ja-JP" sz="1800" dirty="0">
              <a:solidFill>
                <a:schemeClr val="bg2"/>
              </a:solidFill>
              <a:latin typeface="Arial" pitchFamily="34" charset="0"/>
            </a:endParaRPr>
          </a:p>
        </p:txBody>
      </p:sp>
    </p:spTree>
    <p:extLst>
      <p:ext uri="{BB962C8B-B14F-4D97-AF65-F5344CB8AC3E}">
        <p14:creationId xmlns:p14="http://schemas.microsoft.com/office/powerpoint/2010/main" val="3488075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14CC5E89-1884-44D3-86BD-B6B5D6A642FB}" type="slidenum">
              <a:rPr lang="en-US" sz="1400" smtClean="0"/>
              <a:pPr eaLnBrk="1" hangingPunct="1"/>
              <a:t>13</a:t>
            </a:fld>
            <a:endParaRPr lang="en-US" sz="1400" smtClean="0"/>
          </a:p>
        </p:txBody>
      </p:sp>
      <p:sp>
        <p:nvSpPr>
          <p:cNvPr id="129026" name="Rectangle 2"/>
          <p:cNvSpPr>
            <a:spLocks noGrp="1" noChangeArrowheads="1"/>
          </p:cNvSpPr>
          <p:nvPr>
            <p:ph type="ctrTitle"/>
          </p:nvPr>
        </p:nvSpPr>
        <p:spPr>
          <a:xfrm rot="16200000">
            <a:off x="397669" y="2489994"/>
            <a:ext cx="3154362" cy="1143000"/>
          </a:xfrm>
        </p:spPr>
        <p:txBody>
          <a:bodyPr/>
          <a:lstStyle/>
          <a:p>
            <a:pPr algn="l">
              <a:defRPr/>
            </a:pPr>
            <a:r>
              <a:rPr lang="sv-SE" sz="3000" dirty="0" smtClean="0">
                <a:solidFill>
                  <a:schemeClr val="bg2"/>
                </a:solidFill>
                <a:latin typeface="Myriad Web" pitchFamily="34" charset="0"/>
                <a:ea typeface="ＭＳ Ｐゴシック" pitchFamily="34" charset="-128"/>
                <a:cs typeface="Arial" pitchFamily="34" charset="0"/>
              </a:rPr>
              <a:t>utförarresurser</a:t>
            </a:r>
          </a:p>
        </p:txBody>
      </p:sp>
      <p:sp>
        <p:nvSpPr>
          <p:cNvPr id="129027" name="Rectangle 3"/>
          <p:cNvSpPr>
            <a:spLocks noGrp="1" noChangeArrowheads="1"/>
          </p:cNvSpPr>
          <p:nvPr>
            <p:ph type="subTitle" idx="1"/>
          </p:nvPr>
        </p:nvSpPr>
        <p:spPr>
          <a:xfrm>
            <a:off x="2438400" y="2036763"/>
            <a:ext cx="5086350" cy="1752600"/>
          </a:xfrm>
        </p:spPr>
        <p:txBody>
          <a:bodyPr/>
          <a:lstStyle/>
          <a:p>
            <a:pPr algn="l">
              <a:defRPr/>
            </a:pPr>
            <a:r>
              <a:rPr lang="sv-SE" sz="1800" dirty="0" smtClean="0">
                <a:solidFill>
                  <a:schemeClr val="bg2"/>
                </a:solidFill>
                <a:ea typeface="ＭＳ Ｐゴシック" pitchFamily="34" charset="-128"/>
                <a:cs typeface="Arial" pitchFamily="34" charset="0"/>
              </a:rPr>
              <a:t>Medlemsföretag</a:t>
            </a:r>
          </a:p>
          <a:p>
            <a:pPr algn="l">
              <a:defRPr/>
            </a:pPr>
            <a:r>
              <a:rPr lang="sv-SE" sz="1800" dirty="0" smtClean="0">
                <a:solidFill>
                  <a:schemeClr val="bg2"/>
                </a:solidFill>
                <a:ea typeface="ＭＳ Ｐゴシック" pitchFamily="34" charset="-128"/>
                <a:cs typeface="Arial" pitchFamily="34" charset="0"/>
              </a:rPr>
              <a:t>Företag i samma/angränsande branscher</a:t>
            </a:r>
          </a:p>
          <a:p>
            <a:pPr algn="l">
              <a:defRPr/>
            </a:pPr>
            <a:r>
              <a:rPr lang="sv-SE" sz="1800" dirty="0" smtClean="0">
                <a:solidFill>
                  <a:schemeClr val="bg2"/>
                </a:solidFill>
                <a:ea typeface="ＭＳ Ｐゴシック" pitchFamily="34" charset="-128"/>
                <a:cs typeface="Arial" pitchFamily="34" charset="0"/>
              </a:rPr>
              <a:t>Övriga företag</a:t>
            </a:r>
          </a:p>
          <a:p>
            <a:pPr algn="l">
              <a:defRPr/>
            </a:pPr>
            <a:r>
              <a:rPr lang="sv-SE" sz="1800" dirty="0" smtClean="0">
                <a:solidFill>
                  <a:schemeClr val="bg2"/>
                </a:solidFill>
                <a:ea typeface="ＭＳ Ｐゴシック" pitchFamily="34" charset="-128"/>
                <a:cs typeface="Arial" pitchFamily="34" charset="0"/>
              </a:rPr>
              <a:t>Institut</a:t>
            </a:r>
          </a:p>
          <a:p>
            <a:pPr algn="l">
              <a:defRPr/>
            </a:pPr>
            <a:r>
              <a:rPr lang="sv-SE" sz="1800" dirty="0" smtClean="0">
                <a:solidFill>
                  <a:schemeClr val="bg2"/>
                </a:solidFill>
                <a:ea typeface="ＭＳ Ｐゴシック" pitchFamily="34" charset="-128"/>
                <a:cs typeface="Arial" pitchFamily="34" charset="0"/>
              </a:rPr>
              <a:t>Universitet/Högskola</a:t>
            </a:r>
          </a:p>
          <a:p>
            <a:pPr algn="l">
              <a:defRPr/>
            </a:pPr>
            <a:r>
              <a:rPr lang="sv-SE" sz="1800" dirty="0" smtClean="0">
                <a:solidFill>
                  <a:schemeClr val="bg2"/>
                </a:solidFill>
                <a:ea typeface="ＭＳ Ｐゴシック" pitchFamily="34" charset="-128"/>
                <a:cs typeface="Arial" pitchFamily="34" charset="0"/>
              </a:rPr>
              <a:t>Bransch/intresseföreningar</a:t>
            </a:r>
          </a:p>
          <a:p>
            <a:pPr algn="l">
              <a:defRPr/>
            </a:pPr>
            <a:r>
              <a:rPr lang="sv-SE" sz="1800" dirty="0" smtClean="0">
                <a:solidFill>
                  <a:schemeClr val="bg2"/>
                </a:solidFill>
                <a:ea typeface="ＭＳ Ｐゴシック" pitchFamily="34" charset="-128"/>
                <a:cs typeface="Arial" pitchFamily="34" charset="0"/>
              </a:rPr>
              <a:t>Myndigheter</a:t>
            </a:r>
          </a:p>
          <a:p>
            <a:pPr algn="l">
              <a:defRPr/>
            </a:pPr>
            <a:r>
              <a:rPr lang="sv-SE" sz="1800" dirty="0" smtClean="0">
                <a:solidFill>
                  <a:schemeClr val="bg2"/>
                </a:solidFill>
                <a:ea typeface="ＭＳ Ｐゴシック" pitchFamily="34" charset="-128"/>
                <a:cs typeface="Arial" pitchFamily="34" charset="0"/>
              </a:rPr>
              <a:t>Konsulter</a:t>
            </a:r>
          </a:p>
        </p:txBody>
      </p:sp>
    </p:spTree>
    <p:extLst>
      <p:ext uri="{BB962C8B-B14F-4D97-AF65-F5344CB8AC3E}">
        <p14:creationId xmlns:p14="http://schemas.microsoft.com/office/powerpoint/2010/main" val="3809795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339975" y="1700213"/>
            <a:ext cx="5915025" cy="4525962"/>
          </a:xfrm>
        </p:spPr>
        <p:txBody>
          <a:bodyPr/>
          <a:lstStyle/>
          <a:p>
            <a:pPr marL="0" indent="0">
              <a:buFontTx/>
              <a:buNone/>
              <a:defRPr/>
            </a:pPr>
            <a:r>
              <a:rPr lang="sv-SE" sz="2000" dirty="0" smtClean="0">
                <a:solidFill>
                  <a:srgbClr val="A6A6A6"/>
                </a:solidFill>
                <a:ea typeface="ＭＳ Ｐゴシック" pitchFamily="34" charset="-128"/>
              </a:rPr>
              <a:t>Höst 2012 fokus:</a:t>
            </a:r>
          </a:p>
          <a:p>
            <a:pPr marL="0" indent="0">
              <a:buFontTx/>
              <a:buNone/>
              <a:defRPr/>
            </a:pPr>
            <a:r>
              <a:rPr lang="sv-SE" sz="2000" dirty="0" smtClean="0">
                <a:solidFill>
                  <a:srgbClr val="A6A6A6"/>
                </a:solidFill>
                <a:ea typeface="ＭＳ Ｐゴシック" pitchFamily="34" charset="-128"/>
              </a:rPr>
              <a:t>Leverantörsutveckling</a:t>
            </a:r>
          </a:p>
          <a:p>
            <a:pPr marL="0" indent="0">
              <a:buFontTx/>
              <a:buNone/>
              <a:defRPr/>
            </a:pPr>
            <a:r>
              <a:rPr lang="sv-SE" sz="2000" dirty="0" smtClean="0">
                <a:solidFill>
                  <a:srgbClr val="A6A6A6"/>
                </a:solidFill>
                <a:ea typeface="ＭＳ Ｐゴシック" pitchFamily="34" charset="-128"/>
              </a:rPr>
              <a:t>Hybridisering</a:t>
            </a:r>
          </a:p>
          <a:p>
            <a:pPr marL="0" indent="0">
              <a:buFontTx/>
              <a:buNone/>
              <a:defRPr/>
            </a:pPr>
            <a:r>
              <a:rPr lang="sv-SE" sz="2000" dirty="0" smtClean="0">
                <a:solidFill>
                  <a:srgbClr val="A6A6A6"/>
                </a:solidFill>
                <a:ea typeface="ＭＳ Ｐゴシック" pitchFamily="34" charset="-128"/>
              </a:rPr>
              <a:t>Agendaprojekt</a:t>
            </a:r>
          </a:p>
          <a:p>
            <a:pPr marL="0" indent="0">
              <a:buFontTx/>
              <a:buNone/>
              <a:defRPr/>
            </a:pPr>
            <a:endParaRPr lang="sv-SE" sz="2000" dirty="0" smtClean="0">
              <a:solidFill>
                <a:srgbClr val="A6A6A6"/>
              </a:solidFill>
              <a:ea typeface="ＭＳ Ｐゴシック" pitchFamily="34" charset="-128"/>
            </a:endParaRPr>
          </a:p>
          <a:p>
            <a:pPr marL="0" indent="0">
              <a:buFontTx/>
              <a:buNone/>
              <a:defRPr/>
            </a:pPr>
            <a:r>
              <a:rPr lang="sv-SE" sz="2000" dirty="0" smtClean="0">
                <a:solidFill>
                  <a:srgbClr val="A6A6A6"/>
                </a:solidFill>
                <a:ea typeface="ＭＳ Ｐゴシック" pitchFamily="34" charset="-128"/>
              </a:rPr>
              <a:t>2013</a:t>
            </a:r>
          </a:p>
          <a:p>
            <a:pPr marL="0" indent="0">
              <a:buFontTx/>
              <a:buNone/>
              <a:defRPr/>
            </a:pPr>
            <a:r>
              <a:rPr lang="sv-SE" sz="2000" dirty="0" smtClean="0">
                <a:solidFill>
                  <a:srgbClr val="A6A6A6"/>
                </a:solidFill>
                <a:ea typeface="ＭＳ Ｐゴシック" pitchFamily="34" charset="-128"/>
              </a:rPr>
              <a:t>Leverantörskedjan</a:t>
            </a:r>
          </a:p>
          <a:p>
            <a:pPr marL="0" indent="0">
              <a:buFontTx/>
              <a:buNone/>
              <a:defRPr/>
            </a:pPr>
            <a:r>
              <a:rPr lang="sv-SE" sz="2000" dirty="0" smtClean="0">
                <a:solidFill>
                  <a:srgbClr val="A6A6A6"/>
                </a:solidFill>
                <a:ea typeface="ＭＳ Ｐゴシック" pitchFamily="34" charset="-128"/>
              </a:rPr>
              <a:t>Internationalisering</a:t>
            </a:r>
          </a:p>
          <a:p>
            <a:pPr marL="0" indent="0">
              <a:buFontTx/>
              <a:buNone/>
              <a:defRPr/>
            </a:pPr>
            <a:r>
              <a:rPr lang="sv-SE" sz="2000" dirty="0" smtClean="0">
                <a:solidFill>
                  <a:srgbClr val="A6A6A6"/>
                </a:solidFill>
                <a:ea typeface="ＭＳ Ｐゴシック" pitchFamily="34" charset="-128"/>
              </a:rPr>
              <a:t>Autonoma system</a:t>
            </a:r>
          </a:p>
          <a:p>
            <a:pPr marL="0" indent="0">
              <a:buFontTx/>
              <a:buNone/>
              <a:defRPr/>
            </a:pPr>
            <a:r>
              <a:rPr lang="sv-SE" sz="2000" dirty="0" smtClean="0">
                <a:solidFill>
                  <a:srgbClr val="A6A6A6"/>
                </a:solidFill>
                <a:ea typeface="ＭＳ Ｐゴシック" pitchFamily="34" charset="-128"/>
              </a:rPr>
              <a:t>Förarmiljö</a:t>
            </a:r>
          </a:p>
          <a:p>
            <a:pPr marL="0" indent="0">
              <a:buFontTx/>
              <a:buNone/>
              <a:defRPr/>
            </a:pPr>
            <a:r>
              <a:rPr lang="sv-SE" sz="2000" dirty="0" smtClean="0">
                <a:solidFill>
                  <a:srgbClr val="A6A6A6"/>
                </a:solidFill>
                <a:ea typeface="ＭＳ Ｐゴシック" pitchFamily="34" charset="-128"/>
              </a:rPr>
              <a:t>Hydraulikhybridisering</a:t>
            </a:r>
            <a:endParaRPr lang="sv-SE" sz="2000" dirty="0">
              <a:solidFill>
                <a:srgbClr val="A6A6A6"/>
              </a:solidFill>
              <a:ea typeface="ＭＳ Ｐゴシック" pitchFamily="34" charset="-128"/>
            </a:endParaRPr>
          </a:p>
          <a:p>
            <a:pPr marL="0" indent="0">
              <a:buFontTx/>
              <a:buNone/>
              <a:defRPr/>
            </a:pPr>
            <a:endParaRPr lang="sv-SE" sz="2000" dirty="0" smtClean="0">
              <a:solidFill>
                <a:srgbClr val="A6A6A6"/>
              </a:solidFill>
              <a:ea typeface="ＭＳ Ｐゴシック" pitchFamily="34" charset="-128"/>
            </a:endParaRPr>
          </a:p>
        </p:txBody>
      </p:sp>
    </p:spTree>
    <p:extLst>
      <p:ext uri="{BB962C8B-B14F-4D97-AF65-F5344CB8AC3E}">
        <p14:creationId xmlns:p14="http://schemas.microsoft.com/office/powerpoint/2010/main" val="1861777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nummer 4"/>
          <p:cNvSpPr>
            <a:spLocks noGrp="1"/>
          </p:cNvSpPr>
          <p:nvPr>
            <p:ph type="sldNum" sz="quarter" idx="12"/>
          </p:nvPr>
        </p:nvSpPr>
        <p:spPr>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4D2F6E15-2F08-41BD-9CE3-9C442C176CE8}" type="slidenum">
              <a:rPr lang="en-US" sz="1400" smtClean="0"/>
              <a:pPr eaLnBrk="1" hangingPunct="1"/>
              <a:t>15</a:t>
            </a:fld>
            <a:endParaRPr lang="en-US" sz="1400" smtClean="0"/>
          </a:p>
        </p:txBody>
      </p:sp>
      <p:sp>
        <p:nvSpPr>
          <p:cNvPr id="110594" name="Rectangle 2"/>
          <p:cNvSpPr>
            <a:spLocks noGrp="1" noChangeArrowheads="1"/>
          </p:cNvSpPr>
          <p:nvPr>
            <p:ph/>
          </p:nvPr>
        </p:nvSpPr>
        <p:spPr/>
        <p:txBody>
          <a:bodyPr/>
          <a:lstStyle/>
          <a:p>
            <a:pPr>
              <a:defRPr/>
            </a:pPr>
            <a:endParaRPr lang="sv-SE">
              <a:cs typeface="Arial" charset="0"/>
            </a:endParaRPr>
          </a:p>
        </p:txBody>
      </p:sp>
      <p:sp>
        <p:nvSpPr>
          <p:cNvPr id="110595" name="Rectangle 3"/>
          <p:cNvSpPr>
            <a:spLocks noChangeArrowheads="1"/>
          </p:cNvSpPr>
          <p:nvPr/>
        </p:nvSpPr>
        <p:spPr bwMode="auto">
          <a:xfrm>
            <a:off x="468313" y="4127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2800" b="1">
                <a:latin typeface="Myriad Web" pitchFamily="34" charset="0"/>
              </a:rPr>
              <a:t>För löpande information se </a:t>
            </a:r>
            <a:r>
              <a:rPr lang="en-US" sz="2800">
                <a:latin typeface="Myriad Web" pitchFamily="34" charset="0"/>
              </a:rPr>
              <a:t>www.tungafordon.com</a:t>
            </a:r>
            <a:endParaRPr lang="sv-SE" sz="2800">
              <a:latin typeface="Myriad Web" pitchFamily="34" charset="0"/>
            </a:endParaRPr>
          </a:p>
        </p:txBody>
      </p:sp>
      <p:pic>
        <p:nvPicPr>
          <p:cNvPr id="110596" name="Picture 4"/>
          <p:cNvPicPr>
            <a:picLocks noChangeAspect="1" noChangeArrowheads="1"/>
          </p:cNvPicPr>
          <p:nvPr/>
        </p:nvPicPr>
        <p:blipFill>
          <a:blip r:embed="rId3"/>
          <a:srcRect/>
          <a:stretch>
            <a:fillRect/>
          </a:stretch>
        </p:blipFill>
        <p:spPr bwMode="auto">
          <a:xfrm>
            <a:off x="0" y="0"/>
            <a:ext cx="9753600" cy="824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0597" name="Rectangle 5"/>
          <p:cNvSpPr>
            <a:spLocks noChangeArrowheads="1"/>
          </p:cNvSpPr>
          <p:nvPr/>
        </p:nvSpPr>
        <p:spPr bwMode="auto">
          <a:xfrm>
            <a:off x="3124200" y="3246438"/>
            <a:ext cx="5867400"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spcBef>
                <a:spcPct val="20000"/>
              </a:spcBef>
              <a:defRPr/>
            </a:pPr>
            <a:r>
              <a:rPr lang="en-US" sz="1800" b="1">
                <a:ea typeface="ＭＳ Ｐゴシック" charset="0"/>
                <a:cs typeface="ＭＳ Ｐゴシック" charset="0"/>
              </a:rPr>
              <a:t>			       www.tungafordon.com</a:t>
            </a:r>
            <a:endParaRPr lang="sv-SE" sz="1800" b="1">
              <a:ea typeface="ＭＳ Ｐゴシック" charset="0"/>
              <a:cs typeface="ＭＳ Ｐゴシック" charset="0"/>
            </a:endParaRPr>
          </a:p>
        </p:txBody>
      </p:sp>
      <p:sp>
        <p:nvSpPr>
          <p:cNvPr id="110598" name="Rectangle 6"/>
          <p:cNvSpPr>
            <a:spLocks noGrp="1" noChangeArrowheads="1"/>
          </p:cNvSpPr>
          <p:nvPr>
            <p:ph type="title" idx="4294967295"/>
          </p:nvPr>
        </p:nvSpPr>
        <p:spPr/>
        <p:txBody>
          <a:bodyPr/>
          <a:lstStyle/>
          <a:p>
            <a:pPr>
              <a:defRPr/>
            </a:pPr>
            <a:endParaRPr lang="sv-SE" dirty="0">
              <a:latin typeface="Myriad Web" charset="0"/>
              <a:cs typeface="Arial" charset="0"/>
            </a:endParaRPr>
          </a:p>
        </p:txBody>
      </p:sp>
    </p:spTree>
    <p:extLst>
      <p:ext uri="{BB962C8B-B14F-4D97-AF65-F5344CB8AC3E}">
        <p14:creationId xmlns:p14="http://schemas.microsoft.com/office/powerpoint/2010/main" val="2689352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8"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495800"/>
            <a:ext cx="8877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p:cNvSpPr>
            <a:spLocks noChangeArrowheads="1"/>
          </p:cNvSpPr>
          <p:nvPr/>
        </p:nvSpPr>
        <p:spPr bwMode="auto">
          <a:xfrm>
            <a:off x="755650" y="1916832"/>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sv-SE" b="1" dirty="0">
                <a:solidFill>
                  <a:srgbClr val="5C4F4A"/>
                </a:solidFill>
              </a:rPr>
              <a:t/>
            </a:r>
            <a:br>
              <a:rPr lang="sv-SE" b="1" dirty="0">
                <a:solidFill>
                  <a:srgbClr val="5C4F4A"/>
                </a:solidFill>
              </a:rPr>
            </a:br>
            <a:endParaRPr lang="sv-SE" sz="2000" dirty="0">
              <a:solidFill>
                <a:srgbClr val="5C4F4A"/>
              </a:solidFill>
            </a:endParaRPr>
          </a:p>
          <a:p>
            <a:pPr algn="ctr">
              <a:lnSpc>
                <a:spcPct val="150000"/>
              </a:lnSpc>
            </a:pPr>
            <a:r>
              <a:rPr lang="sv-SE" b="1" dirty="0" smtClean="0">
                <a:solidFill>
                  <a:srgbClr val="5C4F4A"/>
                </a:solidFill>
              </a:rPr>
              <a:t>Seminarium modell </a:t>
            </a:r>
            <a:r>
              <a:rPr lang="sv-SE" b="1" dirty="0">
                <a:solidFill>
                  <a:srgbClr val="5C4F4A"/>
                </a:solidFill>
              </a:rPr>
              <a:t>för </a:t>
            </a:r>
            <a:r>
              <a:rPr lang="sv-SE" b="1" dirty="0" smtClean="0">
                <a:solidFill>
                  <a:srgbClr val="5C4F4A"/>
                </a:solidFill>
              </a:rPr>
              <a:t>leverantörsutvärdering</a:t>
            </a:r>
            <a:endParaRPr lang="sv-SE" b="1" dirty="0" smtClean="0">
              <a:solidFill>
                <a:srgbClr val="5C4F4A"/>
              </a:solidFill>
            </a:endParaRPr>
          </a:p>
          <a:p>
            <a:pPr algn="ctr">
              <a:lnSpc>
                <a:spcPct val="150000"/>
              </a:lnSpc>
            </a:pPr>
            <a:r>
              <a:rPr lang="sv-SE" b="1" dirty="0" smtClean="0">
                <a:solidFill>
                  <a:srgbClr val="5C4F4A"/>
                </a:solidFill>
              </a:rPr>
              <a:t>Ljungby 2013-05-15</a:t>
            </a:r>
          </a:p>
          <a:p>
            <a:pPr algn="ctr">
              <a:lnSpc>
                <a:spcPct val="150000"/>
              </a:lnSpc>
            </a:pPr>
            <a:endParaRPr lang="sv-SE" b="1" dirty="0">
              <a:solidFill>
                <a:srgbClr val="5C4F4A"/>
              </a:solidFill>
            </a:endParaRPr>
          </a:p>
          <a:p>
            <a:pPr algn="r">
              <a:lnSpc>
                <a:spcPct val="150000"/>
              </a:lnSpc>
            </a:pPr>
            <a:r>
              <a:rPr lang="sv-SE" sz="1800" b="1" dirty="0" smtClean="0">
                <a:solidFill>
                  <a:srgbClr val="5C4F4A"/>
                </a:solidFill>
              </a:rPr>
              <a:t>Alexander Airosto, 070-516 24 06</a:t>
            </a:r>
          </a:p>
          <a:p>
            <a:pPr algn="r">
              <a:lnSpc>
                <a:spcPct val="150000"/>
              </a:lnSpc>
            </a:pPr>
            <a:r>
              <a:rPr lang="sv-SE" sz="1800" b="1" dirty="0" smtClean="0">
                <a:solidFill>
                  <a:srgbClr val="5C4F4A"/>
                </a:solidFill>
                <a:hlinkClick r:id="rId4"/>
              </a:rPr>
              <a:t>alexander@tungafordon.com</a:t>
            </a:r>
            <a:endParaRPr lang="sv-SE" sz="1800" b="1" dirty="0">
              <a:solidFill>
                <a:srgbClr val="5C4F4A"/>
              </a:solidFill>
            </a:endParaRPr>
          </a:p>
          <a:p>
            <a:pPr algn="r">
              <a:lnSpc>
                <a:spcPct val="150000"/>
              </a:lnSpc>
            </a:pPr>
            <a:endParaRPr lang="sv-SE" sz="1800" b="1" dirty="0" smtClean="0">
              <a:solidFill>
                <a:srgbClr val="5C4F4A"/>
              </a:solidFill>
            </a:endParaRPr>
          </a:p>
        </p:txBody>
      </p:sp>
    </p:spTree>
    <p:extLst>
      <p:ext uri="{BB962C8B-B14F-4D97-AF65-F5344CB8AC3E}">
        <p14:creationId xmlns:p14="http://schemas.microsoft.com/office/powerpoint/2010/main" val="2059956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8"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495800"/>
            <a:ext cx="8877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762000" y="2209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sv-SE" b="1" dirty="0">
                <a:solidFill>
                  <a:srgbClr val="5C4F4A"/>
                </a:solidFill>
              </a:rPr>
              <a:t/>
            </a:r>
            <a:br>
              <a:rPr lang="sv-SE" b="1" dirty="0">
                <a:solidFill>
                  <a:srgbClr val="5C4F4A"/>
                </a:solidFill>
              </a:rPr>
            </a:br>
            <a:endParaRPr lang="sv-SE" sz="2000" dirty="0">
              <a:solidFill>
                <a:srgbClr val="5C4F4A"/>
              </a:solidFill>
            </a:endParaRPr>
          </a:p>
          <a:p>
            <a:pPr algn="ctr">
              <a:lnSpc>
                <a:spcPct val="150000"/>
              </a:lnSpc>
            </a:pPr>
            <a:r>
              <a:rPr lang="sv-SE" sz="3200" b="1" dirty="0" smtClean="0">
                <a:solidFill>
                  <a:srgbClr val="5C4F4A"/>
                </a:solidFill>
              </a:rPr>
              <a:t>Bakgrund &amp; Syfte med seminariet</a:t>
            </a:r>
            <a:endParaRPr lang="sv-SE" sz="3200" b="1" dirty="0" smtClean="0">
              <a:solidFill>
                <a:srgbClr val="5C4F4A"/>
              </a:solidFill>
            </a:endParaRPr>
          </a:p>
          <a:p>
            <a:pPr>
              <a:lnSpc>
                <a:spcPct val="150000"/>
              </a:lnSpc>
            </a:pPr>
            <a:endParaRPr lang="sv-SE" sz="3200" b="1" dirty="0">
              <a:solidFill>
                <a:srgbClr val="5C4F4A"/>
              </a:solidFill>
            </a:endParaRPr>
          </a:p>
          <a:p>
            <a:pPr marL="342900" indent="-342900">
              <a:lnSpc>
                <a:spcPct val="150000"/>
              </a:lnSpc>
              <a:buFont typeface="Arial" pitchFamily="34" charset="0"/>
              <a:buChar char="•"/>
            </a:pPr>
            <a:r>
              <a:rPr lang="sv-SE" b="1" dirty="0">
                <a:solidFill>
                  <a:srgbClr val="5C4F4A"/>
                </a:solidFill>
              </a:rPr>
              <a:t>Presentera och </a:t>
            </a:r>
            <a:r>
              <a:rPr lang="sv-SE" b="1" dirty="0" smtClean="0">
                <a:solidFill>
                  <a:srgbClr val="5C4F4A"/>
                </a:solidFill>
              </a:rPr>
              <a:t>lansera </a:t>
            </a:r>
            <a:r>
              <a:rPr lang="sv-SE" b="1" dirty="0">
                <a:solidFill>
                  <a:srgbClr val="5C4F4A"/>
                </a:solidFill>
              </a:rPr>
              <a:t>modellen </a:t>
            </a:r>
            <a:endParaRPr lang="sv-SE" b="1" dirty="0" smtClean="0">
              <a:solidFill>
                <a:srgbClr val="5C4F4A"/>
              </a:solidFill>
            </a:endParaRP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smtClean="0">
                <a:solidFill>
                  <a:srgbClr val="5C4F4A"/>
                </a:solidFill>
              </a:rPr>
              <a:t>Väcka </a:t>
            </a:r>
            <a:r>
              <a:rPr lang="sv-SE" b="1" dirty="0">
                <a:solidFill>
                  <a:srgbClr val="5C4F4A"/>
                </a:solidFill>
              </a:rPr>
              <a:t>intresse för fortsatt </a:t>
            </a:r>
            <a:r>
              <a:rPr lang="sv-SE" b="1" dirty="0" smtClean="0">
                <a:solidFill>
                  <a:srgbClr val="5C4F4A"/>
                </a:solidFill>
              </a:rPr>
              <a:t>arbete &amp; projekt</a:t>
            </a:r>
            <a:endParaRPr lang="sv-SE" b="1" dirty="0" smtClean="0">
              <a:solidFill>
                <a:srgbClr val="5C4F4A"/>
              </a:solidFill>
            </a:endParaRPr>
          </a:p>
          <a:p>
            <a:pPr algn="ctr">
              <a:lnSpc>
                <a:spcPct val="150000"/>
              </a:lnSpc>
            </a:pPr>
            <a:endParaRPr lang="sv-SE" b="1" dirty="0" smtClean="0">
              <a:solidFill>
                <a:srgbClr val="5C4F4A"/>
              </a:solidFill>
            </a:endParaRPr>
          </a:p>
          <a:p>
            <a:pPr algn="ctr">
              <a:lnSpc>
                <a:spcPct val="150000"/>
              </a:lnSpc>
            </a:pPr>
            <a:r>
              <a:rPr lang="sv-SE" b="1" dirty="0">
                <a:solidFill>
                  <a:schemeClr val="bg2"/>
                </a:solidFill>
              </a:rPr>
              <a:t/>
            </a:r>
            <a:br>
              <a:rPr lang="sv-SE" b="1" dirty="0">
                <a:solidFill>
                  <a:schemeClr val="bg2"/>
                </a:solidFill>
              </a:rPr>
            </a:br>
            <a:endParaRPr lang="en-US" b="1" dirty="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9"/>
          <p:cNvSpPr>
            <a:spLocks noChangeArrowheads="1"/>
          </p:cNvSpPr>
          <p:nvPr/>
        </p:nvSpPr>
        <p:spPr bwMode="auto">
          <a:xfrm>
            <a:off x="1720106" y="579358"/>
            <a:ext cx="5715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50000"/>
              </a:lnSpc>
            </a:pPr>
            <a:r>
              <a:rPr lang="sv-SE" sz="3600" b="1" dirty="0" smtClean="0">
                <a:solidFill>
                  <a:schemeClr val="bg2"/>
                </a:solidFill>
                <a:latin typeface="Myriad Web" pitchFamily="34" charset="0"/>
                <a:cs typeface="Arial" pitchFamily="34" charset="0"/>
              </a:rPr>
              <a:t>Besökta företag</a:t>
            </a:r>
            <a:endParaRPr lang="sv-SE" sz="3600" b="1" dirty="0" smtClean="0">
              <a:solidFill>
                <a:schemeClr val="bg2"/>
              </a:solidFill>
              <a:latin typeface="Myriad Web" pitchFamily="34" charset="0"/>
              <a:cs typeface="Arial" pitchFamily="34" charset="0"/>
            </a:endParaRPr>
          </a:p>
          <a:p>
            <a:pPr algn="ctr">
              <a:lnSpc>
                <a:spcPct val="150000"/>
              </a:lnSpc>
            </a:pPr>
            <a:endParaRPr lang="sv-SE" sz="2000" b="1" dirty="0" smtClean="0">
              <a:solidFill>
                <a:srgbClr val="5C4F4A"/>
              </a:solidFill>
            </a:endParaRPr>
          </a:p>
          <a:p>
            <a:pPr algn="ctr">
              <a:lnSpc>
                <a:spcPct val="150000"/>
              </a:lnSpc>
            </a:pPr>
            <a:r>
              <a:rPr lang="sv-SE" sz="2000" b="1" dirty="0" smtClean="0">
                <a:solidFill>
                  <a:srgbClr val="5C4F4A"/>
                </a:solidFill>
              </a:rPr>
              <a:t>Volvo CE</a:t>
            </a:r>
            <a:endParaRPr lang="sv-SE" sz="2000" b="1" dirty="0">
              <a:solidFill>
                <a:srgbClr val="5C4F4A"/>
              </a:solidFill>
            </a:endParaRPr>
          </a:p>
          <a:p>
            <a:pPr algn="ctr">
              <a:lnSpc>
                <a:spcPct val="150000"/>
              </a:lnSpc>
            </a:pPr>
            <a:r>
              <a:rPr lang="sv-SE" sz="2000" b="1" dirty="0" err="1" smtClean="0">
                <a:solidFill>
                  <a:srgbClr val="5C4F4A"/>
                </a:solidFill>
              </a:rPr>
              <a:t>Cargotec</a:t>
            </a:r>
            <a:endParaRPr lang="sv-SE" sz="2000" b="1" dirty="0" smtClean="0">
              <a:solidFill>
                <a:srgbClr val="5C4F4A"/>
              </a:solidFill>
            </a:endParaRPr>
          </a:p>
          <a:p>
            <a:pPr algn="ctr">
              <a:lnSpc>
                <a:spcPct val="150000"/>
              </a:lnSpc>
            </a:pPr>
            <a:r>
              <a:rPr lang="sv-SE" sz="2000" b="1" dirty="0" smtClean="0">
                <a:solidFill>
                  <a:srgbClr val="5C4F4A"/>
                </a:solidFill>
              </a:rPr>
              <a:t>Dasa </a:t>
            </a:r>
            <a:r>
              <a:rPr lang="sv-SE" sz="2000" b="1" dirty="0">
                <a:solidFill>
                  <a:srgbClr val="5C4F4A"/>
                </a:solidFill>
              </a:rPr>
              <a:t>Control Systems </a:t>
            </a:r>
            <a:endParaRPr lang="sv-SE" sz="2000" b="1" dirty="0" smtClean="0">
              <a:solidFill>
                <a:srgbClr val="5C4F4A"/>
              </a:solidFill>
            </a:endParaRPr>
          </a:p>
          <a:p>
            <a:pPr algn="ctr">
              <a:lnSpc>
                <a:spcPct val="150000"/>
              </a:lnSpc>
            </a:pPr>
            <a:r>
              <a:rPr lang="sv-SE" sz="2000" b="1" dirty="0" err="1" smtClean="0">
                <a:solidFill>
                  <a:srgbClr val="5C4F4A"/>
                </a:solidFill>
              </a:rPr>
              <a:t>Horda</a:t>
            </a:r>
            <a:r>
              <a:rPr lang="sv-SE" sz="2000" b="1" dirty="0" smtClean="0">
                <a:solidFill>
                  <a:srgbClr val="5C4F4A"/>
                </a:solidFill>
              </a:rPr>
              <a:t> Gruppen </a:t>
            </a:r>
          </a:p>
          <a:p>
            <a:pPr algn="ctr">
              <a:lnSpc>
                <a:spcPct val="150000"/>
              </a:lnSpc>
            </a:pPr>
            <a:r>
              <a:rPr lang="sv-SE" sz="2000" b="1" dirty="0" smtClean="0">
                <a:solidFill>
                  <a:srgbClr val="5C4F4A"/>
                </a:solidFill>
              </a:rPr>
              <a:t>Växjö fabriken </a:t>
            </a:r>
          </a:p>
          <a:p>
            <a:pPr algn="ctr">
              <a:lnSpc>
                <a:spcPct val="150000"/>
              </a:lnSpc>
            </a:pPr>
            <a:r>
              <a:rPr lang="sv-SE" sz="2000" b="1" dirty="0" err="1" smtClean="0">
                <a:solidFill>
                  <a:srgbClr val="5C4F4A"/>
                </a:solidFill>
              </a:rPr>
              <a:t>Henjo</a:t>
            </a:r>
            <a:r>
              <a:rPr lang="sv-SE" sz="2000" b="1" dirty="0" smtClean="0">
                <a:solidFill>
                  <a:srgbClr val="5C4F4A"/>
                </a:solidFill>
              </a:rPr>
              <a:t> Plåtteknik</a:t>
            </a:r>
          </a:p>
          <a:p>
            <a:pPr algn="ctr">
              <a:lnSpc>
                <a:spcPct val="150000"/>
              </a:lnSpc>
            </a:pPr>
            <a:r>
              <a:rPr lang="sv-SE" sz="2000" b="1" dirty="0" smtClean="0">
                <a:solidFill>
                  <a:srgbClr val="5C4F4A"/>
                </a:solidFill>
              </a:rPr>
              <a:t>Wipro </a:t>
            </a:r>
          </a:p>
          <a:p>
            <a:pPr algn="ctr">
              <a:lnSpc>
                <a:spcPct val="150000"/>
              </a:lnSpc>
            </a:pPr>
            <a:r>
              <a:rPr lang="sv-SE" sz="2000" b="1" dirty="0" err="1" smtClean="0">
                <a:solidFill>
                  <a:srgbClr val="5C4F4A"/>
                </a:solidFill>
              </a:rPr>
              <a:t>Jitech</a:t>
            </a:r>
            <a:r>
              <a:rPr lang="sv-SE" sz="2000" b="1" dirty="0" smtClean="0">
                <a:solidFill>
                  <a:srgbClr val="5C4F4A"/>
                </a:solidFill>
              </a:rPr>
              <a:t> </a:t>
            </a:r>
            <a:endParaRPr lang="sv-SE" sz="2000" b="1" dirty="0">
              <a:solidFill>
                <a:srgbClr val="5C4F4A"/>
              </a:solidFill>
            </a:endParaRPr>
          </a:p>
          <a:p>
            <a:pPr algn="ctr">
              <a:lnSpc>
                <a:spcPct val="150000"/>
              </a:lnSpc>
            </a:pPr>
            <a:endParaRPr lang="sv-SE" b="1" dirty="0" smtClean="0">
              <a:solidFill>
                <a:srgbClr val="5C4F4A"/>
              </a:solidFill>
            </a:endParaRPr>
          </a:p>
          <a:p>
            <a:pPr>
              <a:defRPr/>
            </a:pPr>
            <a:endParaRPr lang="sv-SE" dirty="0">
              <a:solidFill>
                <a:schemeClr val="bg2"/>
              </a:solidFill>
              <a:latin typeface="Myriad Web" pitchFamily="34" charset="0"/>
              <a:cs typeface="Arial" pitchFamily="34" charset="0"/>
            </a:endParaRPr>
          </a:p>
        </p:txBody>
      </p:sp>
      <p:pic>
        <p:nvPicPr>
          <p:cNvPr id="6147" name="Picture 1030"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668963"/>
            <a:ext cx="59817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9"/>
          <p:cNvSpPr>
            <a:spLocks noChangeArrowheads="1"/>
          </p:cNvSpPr>
          <p:nvPr/>
        </p:nvSpPr>
        <p:spPr bwMode="auto">
          <a:xfrm>
            <a:off x="1752600" y="764704"/>
            <a:ext cx="5715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50000"/>
              </a:lnSpc>
            </a:pPr>
            <a:r>
              <a:rPr lang="sv-SE" sz="3600" b="1" dirty="0" smtClean="0">
                <a:solidFill>
                  <a:schemeClr val="bg2"/>
                </a:solidFill>
                <a:latin typeface="Myriad Web" pitchFamily="34" charset="0"/>
                <a:cs typeface="Arial" pitchFamily="34" charset="0"/>
              </a:rPr>
              <a:t>Framtagande</a:t>
            </a:r>
            <a:endParaRPr lang="sv-SE" sz="3600" b="1" dirty="0" smtClean="0">
              <a:solidFill>
                <a:schemeClr val="bg2"/>
              </a:solidFill>
              <a:latin typeface="Myriad Web" pitchFamily="34" charset="0"/>
              <a:cs typeface="Arial" pitchFamily="34" charset="0"/>
            </a:endParaRP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smtClean="0">
                <a:solidFill>
                  <a:srgbClr val="5C4F4A"/>
                </a:solidFill>
              </a:rPr>
              <a:t>2 referens OEM</a:t>
            </a: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smtClean="0">
                <a:solidFill>
                  <a:srgbClr val="5C4F4A"/>
                </a:solidFill>
              </a:rPr>
              <a:t>8 företagsbesök</a:t>
            </a: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smtClean="0">
                <a:solidFill>
                  <a:srgbClr val="5C4F4A"/>
                </a:solidFill>
              </a:rPr>
              <a:t>~ 12 intervjuer</a:t>
            </a:r>
            <a:endParaRPr lang="sv-SE" b="1" dirty="0" smtClean="0">
              <a:solidFill>
                <a:srgbClr val="5C4F4A"/>
              </a:solidFill>
            </a:endParaRPr>
          </a:p>
          <a:p>
            <a:pPr algn="ctr">
              <a:lnSpc>
                <a:spcPct val="150000"/>
              </a:lnSpc>
            </a:pPr>
            <a:endParaRPr lang="sv-SE" b="1" dirty="0" smtClean="0">
              <a:solidFill>
                <a:srgbClr val="5C4F4A"/>
              </a:solidFill>
            </a:endParaRPr>
          </a:p>
          <a:p>
            <a:pPr>
              <a:defRPr/>
            </a:pPr>
            <a:endParaRPr lang="sv-SE" dirty="0">
              <a:solidFill>
                <a:schemeClr val="bg2"/>
              </a:solidFill>
              <a:latin typeface="Myriad Web" pitchFamily="34" charset="0"/>
              <a:cs typeface="Arial" pitchFamily="34" charset="0"/>
            </a:endParaRPr>
          </a:p>
        </p:txBody>
      </p:sp>
      <p:pic>
        <p:nvPicPr>
          <p:cNvPr id="6147" name="Picture 1030"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668963"/>
            <a:ext cx="59817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68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8"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495800"/>
            <a:ext cx="8877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p:cNvSpPr>
            <a:spLocks noChangeArrowheads="1"/>
          </p:cNvSpPr>
          <p:nvPr/>
        </p:nvSpPr>
        <p:spPr bwMode="auto">
          <a:xfrm>
            <a:off x="755650" y="1916832"/>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sv-SE" b="1" dirty="0">
                <a:solidFill>
                  <a:srgbClr val="5C4F4A"/>
                </a:solidFill>
              </a:rPr>
              <a:t/>
            </a:r>
            <a:br>
              <a:rPr lang="sv-SE" b="1" dirty="0">
                <a:solidFill>
                  <a:srgbClr val="5C4F4A"/>
                </a:solidFill>
              </a:rPr>
            </a:br>
            <a:endParaRPr lang="sv-SE" sz="2000" dirty="0">
              <a:solidFill>
                <a:srgbClr val="5C4F4A"/>
              </a:solidFill>
            </a:endParaRPr>
          </a:p>
          <a:p>
            <a:pPr algn="ctr">
              <a:lnSpc>
                <a:spcPct val="150000"/>
              </a:lnSpc>
            </a:pPr>
            <a:r>
              <a:rPr lang="sv-SE" b="1" dirty="0" smtClean="0">
                <a:solidFill>
                  <a:srgbClr val="5C4F4A"/>
                </a:solidFill>
              </a:rPr>
              <a:t>Seminarium </a:t>
            </a:r>
          </a:p>
          <a:p>
            <a:pPr algn="ctr">
              <a:lnSpc>
                <a:spcPct val="150000"/>
              </a:lnSpc>
            </a:pPr>
            <a:r>
              <a:rPr lang="sv-SE" b="1" dirty="0" smtClean="0">
                <a:solidFill>
                  <a:srgbClr val="5C4F4A"/>
                </a:solidFill>
              </a:rPr>
              <a:t>Modell </a:t>
            </a:r>
            <a:r>
              <a:rPr lang="sv-SE" b="1" dirty="0">
                <a:solidFill>
                  <a:srgbClr val="5C4F4A"/>
                </a:solidFill>
              </a:rPr>
              <a:t>för </a:t>
            </a:r>
            <a:r>
              <a:rPr lang="sv-SE" b="1" dirty="0" smtClean="0">
                <a:solidFill>
                  <a:srgbClr val="5C4F4A"/>
                </a:solidFill>
              </a:rPr>
              <a:t>leverantörsutvärdering</a:t>
            </a:r>
            <a:endParaRPr lang="sv-SE" b="1" dirty="0" smtClean="0">
              <a:solidFill>
                <a:srgbClr val="5C4F4A"/>
              </a:solidFill>
            </a:endParaRPr>
          </a:p>
          <a:p>
            <a:pPr algn="ctr">
              <a:lnSpc>
                <a:spcPct val="150000"/>
              </a:lnSpc>
            </a:pPr>
            <a:r>
              <a:rPr lang="sv-SE" b="1" dirty="0" smtClean="0">
                <a:solidFill>
                  <a:srgbClr val="5C4F4A"/>
                </a:solidFill>
              </a:rPr>
              <a:t>Ljungby 2013-05-15</a:t>
            </a:r>
          </a:p>
          <a:p>
            <a:pPr algn="ctr">
              <a:lnSpc>
                <a:spcPct val="150000"/>
              </a:lnSpc>
            </a:pPr>
            <a:endParaRPr lang="sv-SE" b="1" dirty="0">
              <a:solidFill>
                <a:srgbClr val="5C4F4A"/>
              </a:solidFill>
            </a:endParaRPr>
          </a:p>
          <a:p>
            <a:pPr algn="r">
              <a:lnSpc>
                <a:spcPct val="150000"/>
              </a:lnSpc>
            </a:pPr>
            <a:r>
              <a:rPr lang="sv-SE" sz="1800" b="1" dirty="0" smtClean="0">
                <a:solidFill>
                  <a:srgbClr val="5C4F4A"/>
                </a:solidFill>
              </a:rPr>
              <a:t>Alexander Airosto, 070-516 24 06</a:t>
            </a:r>
          </a:p>
          <a:p>
            <a:pPr algn="r">
              <a:lnSpc>
                <a:spcPct val="150000"/>
              </a:lnSpc>
            </a:pPr>
            <a:r>
              <a:rPr lang="sv-SE" sz="1800" b="1" dirty="0" smtClean="0">
                <a:solidFill>
                  <a:srgbClr val="5C4F4A"/>
                </a:solidFill>
                <a:hlinkClick r:id="rId4"/>
              </a:rPr>
              <a:t>alexander@tungafordon.com</a:t>
            </a:r>
            <a:endParaRPr lang="sv-SE" sz="1800" b="1" dirty="0">
              <a:solidFill>
                <a:srgbClr val="5C4F4A"/>
              </a:solidFill>
            </a:endParaRPr>
          </a:p>
          <a:p>
            <a:pPr algn="r">
              <a:lnSpc>
                <a:spcPct val="150000"/>
              </a:lnSpc>
            </a:pPr>
            <a:endParaRPr lang="sv-SE" sz="1800" b="1" dirty="0" smtClean="0">
              <a:solidFill>
                <a:srgbClr val="5C4F4A"/>
              </a:solidFill>
            </a:endParaRPr>
          </a:p>
        </p:txBody>
      </p:sp>
    </p:spTree>
    <p:extLst>
      <p:ext uri="{BB962C8B-B14F-4D97-AF65-F5344CB8AC3E}">
        <p14:creationId xmlns:p14="http://schemas.microsoft.com/office/powerpoint/2010/main" val="3217091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9"/>
          <p:cNvSpPr>
            <a:spLocks noChangeArrowheads="1"/>
          </p:cNvSpPr>
          <p:nvPr/>
        </p:nvSpPr>
        <p:spPr bwMode="auto">
          <a:xfrm>
            <a:off x="1752600" y="476672"/>
            <a:ext cx="571500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50000"/>
              </a:lnSpc>
            </a:pPr>
            <a:r>
              <a:rPr lang="sv-SE" sz="3600" b="1" dirty="0" smtClean="0">
                <a:solidFill>
                  <a:schemeClr val="bg2"/>
                </a:solidFill>
                <a:latin typeface="Myriad Web" pitchFamily="34" charset="0"/>
                <a:cs typeface="Arial" pitchFamily="34" charset="0"/>
              </a:rPr>
              <a:t>Förlagor och inspiration</a:t>
            </a:r>
            <a:endParaRPr lang="sv-SE" sz="3600" b="1" dirty="0" smtClean="0">
              <a:solidFill>
                <a:schemeClr val="bg2"/>
              </a:solidFill>
              <a:latin typeface="Myriad Web" pitchFamily="34" charset="0"/>
              <a:cs typeface="Arial" pitchFamily="34" charset="0"/>
            </a:endParaRP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smtClean="0">
                <a:solidFill>
                  <a:srgbClr val="5C4F4A"/>
                </a:solidFill>
              </a:rPr>
              <a:t>Referens OEM</a:t>
            </a: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err="1" smtClean="0">
                <a:solidFill>
                  <a:srgbClr val="5C4F4A"/>
                </a:solidFill>
              </a:rPr>
              <a:t>Lean</a:t>
            </a:r>
            <a:r>
              <a:rPr lang="sv-SE" b="1" dirty="0" smtClean="0">
                <a:solidFill>
                  <a:srgbClr val="5C4F4A"/>
                </a:solidFill>
              </a:rPr>
              <a:t>-kartor</a:t>
            </a: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smtClean="0">
                <a:solidFill>
                  <a:srgbClr val="5C4F4A"/>
                </a:solidFill>
              </a:rPr>
              <a:t>IKEA </a:t>
            </a:r>
            <a:r>
              <a:rPr lang="sv-SE" b="1" dirty="0" err="1" smtClean="0">
                <a:solidFill>
                  <a:srgbClr val="5C4F4A"/>
                </a:solidFill>
              </a:rPr>
              <a:t>iWay</a:t>
            </a:r>
            <a:endParaRPr lang="sv-SE" b="1" dirty="0" smtClean="0">
              <a:solidFill>
                <a:srgbClr val="5C4F4A"/>
              </a:solidFill>
            </a:endParaRP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smtClean="0">
                <a:solidFill>
                  <a:srgbClr val="5C4F4A"/>
                </a:solidFill>
              </a:rPr>
              <a:t>Magnus Lesshammar </a:t>
            </a:r>
            <a:endParaRPr lang="sv-SE" b="1" dirty="0" smtClean="0">
              <a:solidFill>
                <a:srgbClr val="5C4F4A"/>
              </a:solidFill>
            </a:endParaRPr>
          </a:p>
          <a:p>
            <a:pPr algn="ctr">
              <a:lnSpc>
                <a:spcPct val="150000"/>
              </a:lnSpc>
            </a:pPr>
            <a:endParaRPr lang="sv-SE" b="1" dirty="0" smtClean="0">
              <a:solidFill>
                <a:srgbClr val="5C4F4A"/>
              </a:solidFill>
            </a:endParaRPr>
          </a:p>
          <a:p>
            <a:pPr>
              <a:defRPr/>
            </a:pPr>
            <a:endParaRPr lang="sv-SE" dirty="0">
              <a:solidFill>
                <a:schemeClr val="bg2"/>
              </a:solidFill>
              <a:latin typeface="Myriad Web" pitchFamily="34" charset="0"/>
              <a:cs typeface="Arial" pitchFamily="34" charset="0"/>
            </a:endParaRPr>
          </a:p>
        </p:txBody>
      </p:sp>
      <p:pic>
        <p:nvPicPr>
          <p:cNvPr id="6147" name="Picture 1030"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668963"/>
            <a:ext cx="59817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88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9"/>
          <p:cNvSpPr>
            <a:spLocks noChangeArrowheads="1"/>
          </p:cNvSpPr>
          <p:nvPr/>
        </p:nvSpPr>
        <p:spPr bwMode="auto">
          <a:xfrm>
            <a:off x="1752600" y="404664"/>
            <a:ext cx="5715000" cy="738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50000"/>
              </a:lnSpc>
            </a:pPr>
            <a:r>
              <a:rPr lang="sv-SE" sz="3600" b="1" dirty="0" smtClean="0">
                <a:solidFill>
                  <a:schemeClr val="bg2"/>
                </a:solidFill>
                <a:latin typeface="Myriad Web" pitchFamily="34" charset="0"/>
                <a:cs typeface="Arial" pitchFamily="34" charset="0"/>
              </a:rPr>
              <a:t>Modellen &amp; föreningen</a:t>
            </a:r>
            <a:endParaRPr lang="sv-SE" sz="3600" b="1" dirty="0" smtClean="0">
              <a:solidFill>
                <a:schemeClr val="bg2"/>
              </a:solidFill>
              <a:latin typeface="Myriad Web" pitchFamily="34" charset="0"/>
              <a:cs typeface="Arial" pitchFamily="34" charset="0"/>
            </a:endParaRP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smtClean="0">
                <a:solidFill>
                  <a:srgbClr val="5C4F4A"/>
                </a:solidFill>
              </a:rPr>
              <a:t>DISK-projektet 2011</a:t>
            </a:r>
            <a:endParaRPr lang="sv-SE" b="1" dirty="0">
              <a:solidFill>
                <a:srgbClr val="5C4F4A"/>
              </a:solidFill>
            </a:endParaRP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smtClean="0">
                <a:solidFill>
                  <a:srgbClr val="5C4F4A"/>
                </a:solidFill>
              </a:rPr>
              <a:t>Nyttjar mångfald </a:t>
            </a:r>
            <a:endParaRPr lang="sv-SE" b="1" dirty="0">
              <a:solidFill>
                <a:srgbClr val="5C4F4A"/>
              </a:solidFill>
            </a:endParaRP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smtClean="0">
                <a:solidFill>
                  <a:srgbClr val="5C4F4A"/>
                </a:solidFill>
              </a:rPr>
              <a:t>Gemensamma nämnare</a:t>
            </a:r>
            <a:endParaRPr lang="sv-SE" b="1" dirty="0">
              <a:solidFill>
                <a:srgbClr val="5C4F4A"/>
              </a:solidFill>
            </a:endParaRPr>
          </a:p>
          <a:p>
            <a:pPr marL="342900" indent="-342900">
              <a:lnSpc>
                <a:spcPct val="150000"/>
              </a:lnSpc>
              <a:buFont typeface="Arial" pitchFamily="34" charset="0"/>
              <a:buChar char="•"/>
            </a:pPr>
            <a:endParaRPr lang="sv-SE" b="1" dirty="0">
              <a:solidFill>
                <a:srgbClr val="5C4F4A"/>
              </a:solidFill>
            </a:endParaRPr>
          </a:p>
          <a:p>
            <a:pPr marL="342900" indent="-342900">
              <a:lnSpc>
                <a:spcPct val="150000"/>
              </a:lnSpc>
              <a:buFont typeface="Arial" pitchFamily="34" charset="0"/>
              <a:buChar char="•"/>
            </a:pPr>
            <a:r>
              <a:rPr lang="sv-SE" b="1" dirty="0">
                <a:solidFill>
                  <a:srgbClr val="5C4F4A"/>
                </a:solidFill>
              </a:rPr>
              <a:t>Hemsida – </a:t>
            </a:r>
            <a:r>
              <a:rPr lang="sv-SE" b="1" dirty="0" smtClean="0">
                <a:solidFill>
                  <a:srgbClr val="5C4F4A"/>
                </a:solidFill>
              </a:rPr>
              <a:t>Presentationer</a:t>
            </a:r>
          </a:p>
          <a:p>
            <a:pPr marL="342900" indent="-342900">
              <a:lnSpc>
                <a:spcPct val="150000"/>
              </a:lnSpc>
              <a:buFont typeface="Arial" pitchFamily="34" charset="0"/>
              <a:buChar char="•"/>
            </a:pPr>
            <a:endParaRPr lang="sv-SE" b="1" dirty="0">
              <a:solidFill>
                <a:srgbClr val="5C4F4A"/>
              </a:solidFill>
            </a:endParaRPr>
          </a:p>
          <a:p>
            <a:pPr marL="342900" indent="-342900">
              <a:lnSpc>
                <a:spcPct val="150000"/>
              </a:lnSpc>
              <a:buFont typeface="Arial" pitchFamily="34" charset="0"/>
              <a:buChar char="•"/>
            </a:pPr>
            <a:endParaRPr lang="sv-SE" b="1" dirty="0">
              <a:solidFill>
                <a:srgbClr val="5C4F4A"/>
              </a:solidFill>
            </a:endParaRPr>
          </a:p>
          <a:p>
            <a:pPr algn="ctr">
              <a:lnSpc>
                <a:spcPct val="150000"/>
              </a:lnSpc>
            </a:pPr>
            <a:endParaRPr lang="sv-SE" b="1" dirty="0" smtClean="0">
              <a:solidFill>
                <a:srgbClr val="5C4F4A"/>
              </a:solidFill>
            </a:endParaRPr>
          </a:p>
          <a:p>
            <a:pPr>
              <a:defRPr/>
            </a:pPr>
            <a:endParaRPr lang="sv-SE" dirty="0">
              <a:solidFill>
                <a:schemeClr val="bg2"/>
              </a:solidFill>
              <a:latin typeface="Myriad Web" pitchFamily="34" charset="0"/>
              <a:cs typeface="Arial" pitchFamily="34" charset="0"/>
            </a:endParaRPr>
          </a:p>
        </p:txBody>
      </p:sp>
      <p:pic>
        <p:nvPicPr>
          <p:cNvPr id="6147" name="Picture 1030"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668963"/>
            <a:ext cx="59817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177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8"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495800"/>
            <a:ext cx="8877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p:cNvSpPr>
            <a:spLocks noChangeArrowheads="1"/>
          </p:cNvSpPr>
          <p:nvPr/>
        </p:nvSpPr>
        <p:spPr bwMode="auto">
          <a:xfrm>
            <a:off x="755650" y="1916832"/>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sv-SE" b="1" dirty="0">
                <a:solidFill>
                  <a:srgbClr val="5C4F4A"/>
                </a:solidFill>
              </a:rPr>
              <a:t/>
            </a:r>
            <a:br>
              <a:rPr lang="sv-SE" b="1" dirty="0">
                <a:solidFill>
                  <a:srgbClr val="5C4F4A"/>
                </a:solidFill>
              </a:rPr>
            </a:br>
            <a:endParaRPr lang="sv-SE" sz="2000" dirty="0">
              <a:solidFill>
                <a:srgbClr val="5C4F4A"/>
              </a:solidFill>
            </a:endParaRPr>
          </a:p>
          <a:p>
            <a:pPr algn="ctr">
              <a:lnSpc>
                <a:spcPct val="150000"/>
              </a:lnSpc>
            </a:pPr>
            <a:r>
              <a:rPr lang="sv-SE" b="1" dirty="0" smtClean="0">
                <a:solidFill>
                  <a:srgbClr val="5C4F4A"/>
                </a:solidFill>
              </a:rPr>
              <a:t>Tack!</a:t>
            </a:r>
            <a:endParaRPr lang="sv-SE" b="1" dirty="0" smtClean="0">
              <a:solidFill>
                <a:srgbClr val="5C4F4A"/>
              </a:solidFill>
            </a:endParaRPr>
          </a:p>
          <a:p>
            <a:pPr algn="ctr">
              <a:lnSpc>
                <a:spcPct val="150000"/>
              </a:lnSpc>
            </a:pPr>
            <a:endParaRPr lang="sv-SE" b="1" dirty="0">
              <a:solidFill>
                <a:srgbClr val="5C4F4A"/>
              </a:solidFill>
            </a:endParaRPr>
          </a:p>
          <a:p>
            <a:pPr algn="r">
              <a:lnSpc>
                <a:spcPct val="150000"/>
              </a:lnSpc>
            </a:pPr>
            <a:r>
              <a:rPr lang="sv-SE" sz="1800" b="1" dirty="0" smtClean="0">
                <a:solidFill>
                  <a:srgbClr val="5C4F4A"/>
                </a:solidFill>
              </a:rPr>
              <a:t>Alexander Airosto, 070-516 24 06</a:t>
            </a:r>
          </a:p>
          <a:p>
            <a:pPr algn="r">
              <a:lnSpc>
                <a:spcPct val="150000"/>
              </a:lnSpc>
            </a:pPr>
            <a:r>
              <a:rPr lang="sv-SE" sz="1800" b="1" dirty="0" smtClean="0">
                <a:solidFill>
                  <a:srgbClr val="5C4F4A"/>
                </a:solidFill>
                <a:hlinkClick r:id="rId4"/>
              </a:rPr>
              <a:t>alexander@tungafordon.com</a:t>
            </a:r>
            <a:endParaRPr lang="sv-SE" sz="1800" b="1" dirty="0">
              <a:solidFill>
                <a:srgbClr val="5C4F4A"/>
              </a:solidFill>
            </a:endParaRPr>
          </a:p>
          <a:p>
            <a:pPr algn="r">
              <a:lnSpc>
                <a:spcPct val="150000"/>
              </a:lnSpc>
            </a:pPr>
            <a:endParaRPr lang="sv-SE" sz="1800" b="1" dirty="0" smtClean="0">
              <a:solidFill>
                <a:srgbClr val="5C4F4A"/>
              </a:solidFill>
            </a:endParaRPr>
          </a:p>
        </p:txBody>
      </p:sp>
    </p:spTree>
    <p:extLst>
      <p:ext uri="{BB962C8B-B14F-4D97-AF65-F5344CB8AC3E}">
        <p14:creationId xmlns:p14="http://schemas.microsoft.com/office/powerpoint/2010/main" val="2059956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900" name="Rectangle 20"/>
          <p:cNvSpPr>
            <a:spLocks noGrp="1" noChangeArrowheads="1"/>
          </p:cNvSpPr>
          <p:nvPr>
            <p:ph type="ctrTitle"/>
          </p:nvPr>
        </p:nvSpPr>
        <p:spPr>
          <a:xfrm>
            <a:off x="1509896" y="721366"/>
            <a:ext cx="7522511" cy="897025"/>
          </a:xfrm>
        </p:spPr>
        <p:txBody>
          <a:bodyPr/>
          <a:lstStyle/>
          <a:p>
            <a:r>
              <a:rPr lang="sv-SE" sz="3500" kern="1200" dirty="0"/>
              <a:t>Modell för leverantörsutvärdering</a:t>
            </a:r>
            <a:endParaRPr lang="sv-SE" sz="3500" dirty="0"/>
          </a:p>
        </p:txBody>
      </p:sp>
      <p:sp>
        <p:nvSpPr>
          <p:cNvPr id="506901" name="Rectangle 21"/>
          <p:cNvSpPr>
            <a:spLocks noGrp="1" noChangeArrowheads="1"/>
          </p:cNvSpPr>
          <p:nvPr>
            <p:ph type="subTitle" idx="1"/>
          </p:nvPr>
        </p:nvSpPr>
        <p:spPr>
          <a:xfrm>
            <a:off x="1863824" y="1814209"/>
            <a:ext cx="6481041" cy="560102"/>
          </a:xfrm>
        </p:spPr>
        <p:txBody>
          <a:bodyPr/>
          <a:lstStyle/>
          <a:p>
            <a:pPr>
              <a:lnSpc>
                <a:spcPct val="90000"/>
              </a:lnSpc>
            </a:pPr>
            <a:r>
              <a:rPr lang="sv-SE" sz="2800" dirty="0"/>
              <a:t>- ett förbättringsverktyg för leverantörer</a:t>
            </a:r>
            <a:endParaRPr lang="sv-SE" sz="2800" dirty="0"/>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7786" y="3247645"/>
            <a:ext cx="4805406" cy="1278912"/>
          </a:xfrm>
          <a:prstGeom prst="rect">
            <a:avLst/>
          </a:prstGeom>
        </p:spPr>
      </p:pic>
    </p:spTree>
    <p:extLst>
      <p:ext uri="{BB962C8B-B14F-4D97-AF65-F5344CB8AC3E}">
        <p14:creationId xmlns:p14="http://schemas.microsoft.com/office/powerpoint/2010/main" val="311426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6"/>
          <p:cNvSpPr>
            <a:spLocks noChangeArrowheads="1"/>
          </p:cNvSpPr>
          <p:nvPr/>
        </p:nvSpPr>
        <p:spPr bwMode="auto">
          <a:xfrm>
            <a:off x="468313" y="188915"/>
            <a:ext cx="8420100" cy="85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6022" rIns="92043" bIns="46022" anchor="b"/>
          <a:lstStyle/>
          <a:p>
            <a:pPr defTabSz="914018" eaLnBrk="0" hangingPunct="0"/>
            <a:r>
              <a:rPr lang="sv-SE" sz="3500" dirty="0">
                <a:solidFill>
                  <a:srgbClr val="0A6E82"/>
                </a:solidFill>
                <a:latin typeface="Tahoma"/>
                <a:ea typeface="+mn-ea"/>
              </a:rPr>
              <a:t>Kvalitetskultur</a:t>
            </a:r>
          </a:p>
        </p:txBody>
      </p:sp>
      <p:grpSp>
        <p:nvGrpSpPr>
          <p:cNvPr id="20" name="Grupp 19"/>
          <p:cNvGrpSpPr/>
          <p:nvPr/>
        </p:nvGrpSpPr>
        <p:grpSpPr>
          <a:xfrm>
            <a:off x="394738" y="1935561"/>
            <a:ext cx="7553511" cy="3989180"/>
            <a:chOff x="461623" y="1851181"/>
            <a:chExt cx="8833413" cy="4398256"/>
          </a:xfrm>
        </p:grpSpPr>
        <p:grpSp>
          <p:nvGrpSpPr>
            <p:cNvPr id="6" name="Grupp 5"/>
            <p:cNvGrpSpPr/>
            <p:nvPr/>
          </p:nvGrpSpPr>
          <p:grpSpPr>
            <a:xfrm>
              <a:off x="461623" y="1851181"/>
              <a:ext cx="8833413" cy="4398256"/>
              <a:chOff x="261296" y="1851181"/>
              <a:chExt cx="8833413" cy="4398256"/>
            </a:xfrm>
          </p:grpSpPr>
          <p:sp>
            <p:nvSpPr>
              <p:cNvPr id="1031" name="Line 21"/>
              <p:cNvSpPr>
                <a:spLocks noChangeShapeType="1"/>
              </p:cNvSpPr>
              <p:nvPr/>
            </p:nvSpPr>
            <p:spPr bwMode="auto">
              <a:xfrm rot="10800000">
                <a:off x="2406015" y="1932323"/>
                <a:ext cx="0" cy="3360561"/>
              </a:xfrm>
              <a:prstGeom prst="line">
                <a:avLst/>
              </a:prstGeom>
              <a:noFill/>
              <a:ln w="22225">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lIns="104306" tIns="52153" rIns="104306" bIns="52153" anchor="ctr"/>
              <a:lstStyle/>
              <a:p>
                <a:endParaRPr lang="sv-SE" dirty="0">
                  <a:solidFill>
                    <a:srgbClr val="000000"/>
                  </a:solidFill>
                  <a:latin typeface="Verdana" pitchFamily="34" charset="0"/>
                  <a:ea typeface="+mn-ea"/>
                </a:endParaRPr>
              </a:p>
            </p:txBody>
          </p:sp>
          <p:sp>
            <p:nvSpPr>
              <p:cNvPr id="1032" name="Line 22"/>
              <p:cNvSpPr>
                <a:spLocks noChangeShapeType="1"/>
              </p:cNvSpPr>
              <p:nvPr/>
            </p:nvSpPr>
            <p:spPr bwMode="auto">
              <a:xfrm>
                <a:off x="2851573" y="5544926"/>
                <a:ext cx="6237817" cy="0"/>
              </a:xfrm>
              <a:prstGeom prst="line">
                <a:avLst/>
              </a:prstGeom>
              <a:noFill/>
              <a:ln w="22225">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lIns="104306" tIns="52153" rIns="104306" bIns="52153" anchor="ctr"/>
              <a:lstStyle/>
              <a:p>
                <a:endParaRPr lang="sv-SE" dirty="0">
                  <a:solidFill>
                    <a:srgbClr val="000000"/>
                  </a:solidFill>
                  <a:latin typeface="Verdana" pitchFamily="34" charset="0"/>
                  <a:ea typeface="+mn-ea"/>
                </a:endParaRPr>
              </a:p>
            </p:txBody>
          </p:sp>
          <p:sp>
            <p:nvSpPr>
              <p:cNvPr id="1033" name="Rectangle 23"/>
              <p:cNvSpPr>
                <a:spLocks noChangeArrowheads="1"/>
              </p:cNvSpPr>
              <p:nvPr/>
            </p:nvSpPr>
            <p:spPr bwMode="auto">
              <a:xfrm>
                <a:off x="1501401" y="1851181"/>
                <a:ext cx="769199" cy="54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030" tIns="52516" rIns="105030" bIns="52516">
                <a:spAutoFit/>
              </a:bodyPr>
              <a:lstStyle/>
              <a:p>
                <a:pPr algn="ctr" eaLnBrk="0" hangingPunct="0"/>
                <a:r>
                  <a:rPr lang="sv-SE" sz="2500" dirty="0">
                    <a:solidFill>
                      <a:srgbClr val="000000"/>
                    </a:solidFill>
                    <a:latin typeface="Agency FB" pitchFamily="34" charset="0"/>
                    <a:ea typeface="+mn-ea"/>
                  </a:rPr>
                  <a:t>högt</a:t>
                </a:r>
              </a:p>
            </p:txBody>
          </p:sp>
          <p:sp>
            <p:nvSpPr>
              <p:cNvPr id="1034" name="Rectangle 24"/>
              <p:cNvSpPr>
                <a:spLocks noChangeArrowheads="1"/>
              </p:cNvSpPr>
              <p:nvPr/>
            </p:nvSpPr>
            <p:spPr bwMode="auto">
              <a:xfrm>
                <a:off x="1539831" y="5024411"/>
                <a:ext cx="692339" cy="54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030" tIns="52516" rIns="105030" bIns="52516">
                <a:spAutoFit/>
              </a:bodyPr>
              <a:lstStyle/>
              <a:p>
                <a:pPr algn="ctr" eaLnBrk="0" hangingPunct="0"/>
                <a:r>
                  <a:rPr lang="sv-SE" sz="2500" dirty="0">
                    <a:solidFill>
                      <a:srgbClr val="000000"/>
                    </a:solidFill>
                    <a:latin typeface="Agency FB" pitchFamily="34" charset="0"/>
                    <a:ea typeface="+mn-ea"/>
                  </a:rPr>
                  <a:t>lågt</a:t>
                </a:r>
              </a:p>
            </p:txBody>
          </p:sp>
          <p:sp>
            <p:nvSpPr>
              <p:cNvPr id="1035" name="Rectangle 25"/>
              <p:cNvSpPr>
                <a:spLocks noChangeArrowheads="1"/>
              </p:cNvSpPr>
              <p:nvPr/>
            </p:nvSpPr>
            <p:spPr bwMode="auto">
              <a:xfrm>
                <a:off x="261296" y="3383316"/>
                <a:ext cx="2147046" cy="65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030" tIns="52516" rIns="105030" bIns="52516">
                <a:spAutoFit/>
              </a:bodyPr>
              <a:lstStyle/>
              <a:p>
                <a:pPr algn="ctr" eaLnBrk="0" hangingPunct="0"/>
                <a:r>
                  <a:rPr lang="sv-SE" sz="3200" dirty="0">
                    <a:solidFill>
                      <a:srgbClr val="000000"/>
                    </a:solidFill>
                    <a:latin typeface="Agency FB" pitchFamily="34" charset="0"/>
                    <a:ea typeface="+mn-ea"/>
                  </a:rPr>
                  <a:t>Engagemang</a:t>
                </a:r>
              </a:p>
            </p:txBody>
          </p:sp>
          <p:sp>
            <p:nvSpPr>
              <p:cNvPr id="1036" name="Rectangle 26"/>
              <p:cNvSpPr>
                <a:spLocks noChangeArrowheads="1"/>
              </p:cNvSpPr>
              <p:nvPr/>
            </p:nvSpPr>
            <p:spPr bwMode="auto">
              <a:xfrm>
                <a:off x="8226155" y="5545577"/>
                <a:ext cx="868554" cy="54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030" tIns="52516" rIns="105030" bIns="52516">
                <a:spAutoFit/>
              </a:bodyPr>
              <a:lstStyle/>
              <a:p>
                <a:pPr algn="ctr" eaLnBrk="0" hangingPunct="0"/>
                <a:r>
                  <a:rPr lang="sv-SE" sz="2500" dirty="0">
                    <a:solidFill>
                      <a:srgbClr val="000000"/>
                    </a:solidFill>
                    <a:latin typeface="Agency FB" pitchFamily="34" charset="0"/>
                    <a:ea typeface="+mn-ea"/>
                  </a:rPr>
                  <a:t>stark</a:t>
                </a:r>
              </a:p>
            </p:txBody>
          </p:sp>
          <p:sp>
            <p:nvSpPr>
              <p:cNvPr id="1037" name="Rectangle 27"/>
              <p:cNvSpPr>
                <a:spLocks noChangeArrowheads="1"/>
              </p:cNvSpPr>
              <p:nvPr/>
            </p:nvSpPr>
            <p:spPr bwMode="auto">
              <a:xfrm>
                <a:off x="5172819" y="5589563"/>
                <a:ext cx="1535919" cy="65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030" tIns="52516" rIns="105030" bIns="52516">
                <a:spAutoFit/>
              </a:bodyPr>
              <a:lstStyle/>
              <a:p>
                <a:pPr algn="ctr" eaLnBrk="0" hangingPunct="0"/>
                <a:r>
                  <a:rPr lang="sv-SE" sz="3200" dirty="0">
                    <a:solidFill>
                      <a:srgbClr val="000000"/>
                    </a:solidFill>
                    <a:latin typeface="Agency FB" pitchFamily="34" charset="0"/>
                    <a:ea typeface="+mn-ea"/>
                  </a:rPr>
                  <a:t>Struktur</a:t>
                </a:r>
              </a:p>
            </p:txBody>
          </p:sp>
          <p:sp>
            <p:nvSpPr>
              <p:cNvPr id="1038" name="Rectangle 28"/>
              <p:cNvSpPr>
                <a:spLocks noChangeArrowheads="1"/>
              </p:cNvSpPr>
              <p:nvPr/>
            </p:nvSpPr>
            <p:spPr bwMode="auto">
              <a:xfrm>
                <a:off x="2733023" y="5544926"/>
                <a:ext cx="793569" cy="54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030" tIns="52516" rIns="105030" bIns="52516">
                <a:spAutoFit/>
              </a:bodyPr>
              <a:lstStyle/>
              <a:p>
                <a:pPr algn="ctr" eaLnBrk="0" hangingPunct="0"/>
                <a:r>
                  <a:rPr lang="sv-SE" sz="2500" dirty="0">
                    <a:solidFill>
                      <a:srgbClr val="000000"/>
                    </a:solidFill>
                    <a:latin typeface="Agency FB" pitchFamily="34" charset="0"/>
                    <a:ea typeface="+mn-ea"/>
                  </a:rPr>
                  <a:t>svag</a:t>
                </a:r>
              </a:p>
            </p:txBody>
          </p:sp>
          <p:grpSp>
            <p:nvGrpSpPr>
              <p:cNvPr id="2" name="Group 45"/>
              <p:cNvGrpSpPr>
                <a:grpSpLocks/>
              </p:cNvGrpSpPr>
              <p:nvPr/>
            </p:nvGrpSpPr>
            <p:grpSpPr bwMode="auto">
              <a:xfrm>
                <a:off x="2762462" y="1932323"/>
                <a:ext cx="3104056" cy="1666278"/>
                <a:chOff x="1488" y="1104"/>
                <a:chExt cx="1672" cy="952"/>
              </a:xfrm>
            </p:grpSpPr>
            <p:sp>
              <p:nvSpPr>
                <p:cNvPr id="1050" name="Rectangle 20"/>
                <p:cNvSpPr>
                  <a:spLocks noChangeArrowheads="1"/>
                </p:cNvSpPr>
                <p:nvPr/>
              </p:nvSpPr>
              <p:spPr bwMode="auto">
                <a:xfrm>
                  <a:off x="1488" y="1104"/>
                  <a:ext cx="1672" cy="9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dirty="0">
                    <a:solidFill>
                      <a:srgbClr val="000000"/>
                    </a:solidFill>
                    <a:latin typeface="Verdana" pitchFamily="34" charset="0"/>
                    <a:ea typeface="+mn-ea"/>
                  </a:endParaRPr>
                </a:p>
              </p:txBody>
            </p:sp>
            <p:graphicFrame>
              <p:nvGraphicFramePr>
                <p:cNvPr id="1029" name="Object 32"/>
                <p:cNvGraphicFramePr>
                  <a:graphicFrameLocks/>
                </p:cNvGraphicFramePr>
                <p:nvPr/>
              </p:nvGraphicFramePr>
              <p:xfrm>
                <a:off x="1680" y="1296"/>
                <a:ext cx="724" cy="639"/>
              </p:xfrm>
              <a:graphic>
                <a:graphicData uri="http://schemas.openxmlformats.org/presentationml/2006/ole">
                  <mc:AlternateContent xmlns:mc="http://schemas.openxmlformats.org/markup-compatibility/2006">
                    <mc:Choice xmlns:v="urn:schemas-microsoft-com:vml" Requires="v">
                      <p:oleObj spid="_x0000_s2058" name="Klipp" r:id="rId4" imgW="2287407" imgH="1257652" progId="MS_ClipArt_Gallery.2">
                        <p:embed/>
                      </p:oleObj>
                    </mc:Choice>
                    <mc:Fallback>
                      <p:oleObj name="Klipp" r:id="rId4" imgW="2287407" imgH="1257652"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1296"/>
                              <a:ext cx="724" cy="639"/>
                            </a:xfrm>
                            <a:prstGeom prst="rect">
                              <a:avLst/>
                            </a:prstGeom>
                            <a:noFill/>
                            <a:ln>
                              <a:noFill/>
                            </a:ln>
                            <a:effectLst/>
                            <a:extLst/>
                          </p:spPr>
                        </p:pic>
                      </p:oleObj>
                    </mc:Fallback>
                  </mc:AlternateContent>
                </a:graphicData>
              </a:graphic>
            </p:graphicFrame>
            <p:sp>
              <p:nvSpPr>
                <p:cNvPr id="1051" name="Rectangle 33"/>
                <p:cNvSpPr>
                  <a:spLocks noChangeArrowheads="1"/>
                </p:cNvSpPr>
                <p:nvPr/>
              </p:nvSpPr>
              <p:spPr bwMode="auto">
                <a:xfrm>
                  <a:off x="2538" y="1440"/>
                  <a:ext cx="4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sv-SE" sz="1800" dirty="0">
                      <a:solidFill>
                        <a:srgbClr val="000000"/>
                      </a:solidFill>
                      <a:latin typeface="Verdana" pitchFamily="34" charset="0"/>
                      <a:ea typeface="+mn-ea"/>
                    </a:rPr>
                    <a:t>Naiv</a:t>
                  </a:r>
                </a:p>
              </p:txBody>
            </p:sp>
          </p:grpSp>
          <p:grpSp>
            <p:nvGrpSpPr>
              <p:cNvPr id="3" name="Group 44"/>
              <p:cNvGrpSpPr>
                <a:grpSpLocks/>
              </p:cNvGrpSpPr>
              <p:nvPr/>
            </p:nvGrpSpPr>
            <p:grpSpPr bwMode="auto">
              <a:xfrm>
                <a:off x="5881369" y="3612604"/>
                <a:ext cx="3191311" cy="1666278"/>
                <a:chOff x="3168" y="2064"/>
                <a:chExt cx="1719" cy="952"/>
              </a:xfrm>
            </p:grpSpPr>
            <p:sp>
              <p:nvSpPr>
                <p:cNvPr id="1048" name="Rectangle 18"/>
                <p:cNvSpPr>
                  <a:spLocks noChangeArrowheads="1"/>
                </p:cNvSpPr>
                <p:nvPr/>
              </p:nvSpPr>
              <p:spPr bwMode="auto">
                <a:xfrm>
                  <a:off x="3168" y="2064"/>
                  <a:ext cx="1672" cy="9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dirty="0">
                    <a:solidFill>
                      <a:srgbClr val="000000"/>
                    </a:solidFill>
                    <a:latin typeface="Verdana" pitchFamily="34" charset="0"/>
                    <a:ea typeface="+mn-ea"/>
                  </a:endParaRPr>
                </a:p>
              </p:txBody>
            </p:sp>
            <p:graphicFrame>
              <p:nvGraphicFramePr>
                <p:cNvPr id="1028" name="Object 30"/>
                <p:cNvGraphicFramePr>
                  <a:graphicFrameLocks/>
                </p:cNvGraphicFramePr>
                <p:nvPr/>
              </p:nvGraphicFramePr>
              <p:xfrm>
                <a:off x="3264" y="2208"/>
                <a:ext cx="673" cy="723"/>
              </p:xfrm>
              <a:graphic>
                <a:graphicData uri="http://schemas.openxmlformats.org/presentationml/2006/ole">
                  <mc:AlternateContent xmlns:mc="http://schemas.openxmlformats.org/markup-compatibility/2006">
                    <mc:Choice xmlns:v="urn:schemas-microsoft-com:vml" Requires="v">
                      <p:oleObj spid="_x0000_s2059" name="Klipp" r:id="rId6" imgW="2127509" imgH="2287192" progId="MS_ClipArt_Gallery.2">
                        <p:embed/>
                      </p:oleObj>
                    </mc:Choice>
                    <mc:Fallback>
                      <p:oleObj name="Klipp" r:id="rId6" imgW="2127509" imgH="2287192"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 y="2208"/>
                              <a:ext cx="673" cy="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9" name="Rectangle 34"/>
                <p:cNvSpPr>
                  <a:spLocks noChangeArrowheads="1"/>
                </p:cNvSpPr>
                <p:nvPr/>
              </p:nvSpPr>
              <p:spPr bwMode="auto">
                <a:xfrm>
                  <a:off x="3944" y="2400"/>
                  <a:ext cx="9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sv-SE" sz="1800" dirty="0">
                      <a:solidFill>
                        <a:srgbClr val="000000"/>
                      </a:solidFill>
                      <a:latin typeface="Verdana" pitchFamily="34" charset="0"/>
                      <a:ea typeface="+mn-ea"/>
                    </a:rPr>
                    <a:t>Byråkratisk</a:t>
                  </a:r>
                </a:p>
              </p:txBody>
            </p:sp>
          </p:grpSp>
          <p:grpSp>
            <p:nvGrpSpPr>
              <p:cNvPr id="4" name="Group 46"/>
              <p:cNvGrpSpPr>
                <a:grpSpLocks/>
              </p:cNvGrpSpPr>
              <p:nvPr/>
            </p:nvGrpSpPr>
            <p:grpSpPr bwMode="auto">
              <a:xfrm>
                <a:off x="5881370" y="1932323"/>
                <a:ext cx="3104056" cy="1666278"/>
                <a:chOff x="3168" y="1104"/>
                <a:chExt cx="1672" cy="952"/>
              </a:xfrm>
            </p:grpSpPr>
            <p:sp>
              <p:nvSpPr>
                <p:cNvPr id="1046" name="Rectangle 17"/>
                <p:cNvSpPr>
                  <a:spLocks noChangeArrowheads="1"/>
                </p:cNvSpPr>
                <p:nvPr/>
              </p:nvSpPr>
              <p:spPr bwMode="auto">
                <a:xfrm>
                  <a:off x="3168" y="1104"/>
                  <a:ext cx="1672" cy="9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dirty="0">
                    <a:solidFill>
                      <a:srgbClr val="000000"/>
                    </a:solidFill>
                    <a:latin typeface="Verdana" pitchFamily="34" charset="0"/>
                    <a:ea typeface="+mn-ea"/>
                  </a:endParaRPr>
                </a:p>
              </p:txBody>
            </p:sp>
            <p:graphicFrame>
              <p:nvGraphicFramePr>
                <p:cNvPr id="1027" name="Object 31"/>
                <p:cNvGraphicFramePr>
                  <a:graphicFrameLocks/>
                </p:cNvGraphicFramePr>
                <p:nvPr/>
              </p:nvGraphicFramePr>
              <p:xfrm>
                <a:off x="3312" y="1344"/>
                <a:ext cx="561" cy="534"/>
              </p:xfrm>
              <a:graphic>
                <a:graphicData uri="http://schemas.openxmlformats.org/presentationml/2006/ole">
                  <mc:AlternateContent xmlns:mc="http://schemas.openxmlformats.org/markup-compatibility/2006">
                    <mc:Choice xmlns:v="urn:schemas-microsoft-com:vml" Requires="v">
                      <p:oleObj spid="_x0000_s2060" name="Klipp" r:id="rId8" imgW="1005693" imgH="1231932" progId="MS_ClipArt_Gallery.2">
                        <p:embed/>
                      </p:oleObj>
                    </mc:Choice>
                    <mc:Fallback>
                      <p:oleObj name="Klipp" r:id="rId8" imgW="1005693" imgH="1231932"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2" y="1344"/>
                              <a:ext cx="561" cy="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7" name="Rectangle 35"/>
                <p:cNvSpPr>
                  <a:spLocks noChangeArrowheads="1"/>
                </p:cNvSpPr>
                <p:nvPr/>
              </p:nvSpPr>
              <p:spPr bwMode="auto">
                <a:xfrm>
                  <a:off x="4128" y="1440"/>
                  <a:ext cx="48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sv-SE" sz="1800" dirty="0">
                      <a:solidFill>
                        <a:srgbClr val="000000"/>
                      </a:solidFill>
                      <a:latin typeface="Verdana" pitchFamily="34" charset="0"/>
                      <a:ea typeface="+mn-ea"/>
                    </a:rPr>
                    <a:t>Total</a:t>
                  </a:r>
                </a:p>
              </p:txBody>
            </p:sp>
          </p:grpSp>
          <p:grpSp>
            <p:nvGrpSpPr>
              <p:cNvPr id="5" name="Group 43"/>
              <p:cNvGrpSpPr>
                <a:grpSpLocks/>
              </p:cNvGrpSpPr>
              <p:nvPr/>
            </p:nvGrpSpPr>
            <p:grpSpPr bwMode="auto">
              <a:xfrm>
                <a:off x="2762462" y="3612604"/>
                <a:ext cx="3104056" cy="1666278"/>
                <a:chOff x="1488" y="2064"/>
                <a:chExt cx="1672" cy="952"/>
              </a:xfrm>
            </p:grpSpPr>
            <p:sp>
              <p:nvSpPr>
                <p:cNvPr id="1044" name="Rectangle 19"/>
                <p:cNvSpPr>
                  <a:spLocks noChangeArrowheads="1"/>
                </p:cNvSpPr>
                <p:nvPr/>
              </p:nvSpPr>
              <p:spPr bwMode="auto">
                <a:xfrm>
                  <a:off x="1488" y="2064"/>
                  <a:ext cx="1672" cy="9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dirty="0">
                    <a:solidFill>
                      <a:srgbClr val="000000"/>
                    </a:solidFill>
                    <a:latin typeface="Verdana" pitchFamily="34" charset="0"/>
                    <a:ea typeface="+mn-ea"/>
                  </a:endParaRPr>
                </a:p>
              </p:txBody>
            </p:sp>
            <p:graphicFrame>
              <p:nvGraphicFramePr>
                <p:cNvPr id="1026" name="Object 29"/>
                <p:cNvGraphicFramePr>
                  <a:graphicFrameLocks/>
                </p:cNvGraphicFramePr>
                <p:nvPr/>
              </p:nvGraphicFramePr>
              <p:xfrm>
                <a:off x="1728" y="2160"/>
                <a:ext cx="254" cy="723"/>
              </p:xfrm>
              <a:graphic>
                <a:graphicData uri="http://schemas.openxmlformats.org/presentationml/2006/ole">
                  <mc:AlternateContent xmlns:mc="http://schemas.openxmlformats.org/markup-compatibility/2006">
                    <mc:Choice xmlns:v="urn:schemas-microsoft-com:vml" Requires="v">
                      <p:oleObj spid="_x0000_s2061" name="Klipp" r:id="rId10" imgW="643030" imgH="2286000" progId="MS_ClipArt_Gallery.2">
                        <p:embed/>
                      </p:oleObj>
                    </mc:Choice>
                    <mc:Fallback>
                      <p:oleObj name="Klipp" r:id="rId10" imgW="643030" imgH="2286000" progId="MS_ClipArt_Gallery.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8" y="2160"/>
                              <a:ext cx="254" cy="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5" name="Rectangle 36"/>
                <p:cNvSpPr>
                  <a:spLocks noChangeArrowheads="1"/>
                </p:cNvSpPr>
                <p:nvPr/>
              </p:nvSpPr>
              <p:spPr bwMode="auto">
                <a:xfrm>
                  <a:off x="2232" y="2400"/>
                  <a:ext cx="8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sv-SE" sz="1800" dirty="0">
                      <a:solidFill>
                        <a:srgbClr val="000000"/>
                      </a:solidFill>
                      <a:latin typeface="Verdana" pitchFamily="34" charset="0"/>
                      <a:ea typeface="+mn-ea"/>
                    </a:rPr>
                    <a:t>Obefintlig</a:t>
                  </a:r>
                </a:p>
              </p:txBody>
            </p:sp>
          </p:grpSp>
        </p:grpSp>
        <p:sp>
          <p:nvSpPr>
            <p:cNvPr id="1043" name="Text Box 37"/>
            <p:cNvSpPr txBox="1">
              <a:spLocks noChangeArrowheads="1"/>
            </p:cNvSpPr>
            <p:nvPr/>
          </p:nvSpPr>
          <p:spPr bwMode="auto">
            <a:xfrm>
              <a:off x="8473363" y="4958114"/>
              <a:ext cx="769364" cy="3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sv-SE" sz="1200" dirty="0">
                  <a:solidFill>
                    <a:srgbClr val="000000"/>
                  </a:solidFill>
                  <a:latin typeface="Agency FB" pitchFamily="34" charset="0"/>
                  <a:ea typeface="+mn-ea"/>
                </a:rPr>
                <a:t>(ML ´99)</a:t>
              </a:r>
            </a:p>
          </p:txBody>
        </p:sp>
      </p:grpSp>
      <p:grpSp>
        <p:nvGrpSpPr>
          <p:cNvPr id="7" name="Grupp 6"/>
          <p:cNvGrpSpPr/>
          <p:nvPr/>
        </p:nvGrpSpPr>
        <p:grpSpPr>
          <a:xfrm>
            <a:off x="2351859" y="1409699"/>
            <a:ext cx="6055329" cy="3821363"/>
            <a:chOff x="2750367" y="1554259"/>
            <a:chExt cx="7081371" cy="4213230"/>
          </a:xfrm>
        </p:grpSpPr>
        <p:sp>
          <p:nvSpPr>
            <p:cNvPr id="19" name="V-form 18"/>
            <p:cNvSpPr/>
            <p:nvPr/>
          </p:nvSpPr>
          <p:spPr bwMode="auto">
            <a:xfrm rot="20021237">
              <a:off x="2750367" y="5356005"/>
              <a:ext cx="910893" cy="411484"/>
            </a:xfrm>
            <a:prstGeom prst="chevron">
              <a:avLst>
                <a:gd name="adj" fmla="val 32820"/>
              </a:avLst>
            </a:prstGeom>
            <a:gradFill flip="none" rotWithShape="1">
              <a:gsLst>
                <a:gs pos="0">
                  <a:srgbClr val="0A6E82"/>
                </a:gs>
                <a:gs pos="33000">
                  <a:srgbClr val="0A6E82">
                    <a:tint val="44500"/>
                    <a:satMod val="160000"/>
                  </a:srgbClr>
                </a:gs>
                <a:gs pos="100000">
                  <a:srgbClr val="0A6E82">
                    <a:tint val="23500"/>
                    <a:satMod val="160000"/>
                  </a:srgbClr>
                </a:gs>
              </a:gsLst>
              <a:path path="circle">
                <a:fillToRect t="100000" r="100000"/>
              </a:path>
              <a:tileRect l="-100000" b="-100000"/>
            </a:gradFill>
            <a:ln>
              <a:solidFill>
                <a:srgbClr val="FA640A"/>
              </a:solidFill>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018"/>
              <a:endParaRPr lang="sv-SE" dirty="0">
                <a:solidFill>
                  <a:srgbClr val="000000">
                    <a:lumMod val="75000"/>
                    <a:lumOff val="25000"/>
                  </a:srgbClr>
                </a:solidFill>
              </a:endParaRPr>
            </a:p>
          </p:txBody>
        </p:sp>
        <p:sp>
          <p:nvSpPr>
            <p:cNvPr id="17" name="Upp 16"/>
            <p:cNvSpPr/>
            <p:nvPr/>
          </p:nvSpPr>
          <p:spPr bwMode="auto">
            <a:xfrm rot="2294144">
              <a:off x="8346040" y="1554259"/>
              <a:ext cx="1485698" cy="884113"/>
            </a:xfrm>
            <a:prstGeom prst="upArrow">
              <a:avLst>
                <a:gd name="adj1" fmla="val 50000"/>
                <a:gd name="adj2" fmla="val 88636"/>
              </a:avLst>
            </a:prstGeom>
            <a:gradFill flip="none" rotWithShape="1">
              <a:gsLst>
                <a:gs pos="0">
                  <a:srgbClr val="0A6E82"/>
                </a:gs>
                <a:gs pos="33000">
                  <a:srgbClr val="0A6E82">
                    <a:tint val="44500"/>
                    <a:satMod val="160000"/>
                  </a:srgbClr>
                </a:gs>
                <a:gs pos="100000">
                  <a:srgbClr val="0A6E82">
                    <a:tint val="23500"/>
                    <a:satMod val="160000"/>
                  </a:srgbClr>
                </a:gs>
              </a:gsLst>
              <a:path path="circle">
                <a:fillToRect t="100000" r="100000"/>
              </a:path>
              <a:tileRect l="-100000" b="-100000"/>
            </a:gradFill>
            <a:ln>
              <a:solidFill>
                <a:srgbClr val="FA640A"/>
              </a:solidFill>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018"/>
              <a:endParaRPr lang="sv-SE" dirty="0">
                <a:solidFill>
                  <a:srgbClr val="000000">
                    <a:lumMod val="75000"/>
                    <a:lumOff val="25000"/>
                  </a:srgbClr>
                </a:solidFill>
              </a:endParaRPr>
            </a:p>
          </p:txBody>
        </p:sp>
        <p:sp>
          <p:nvSpPr>
            <p:cNvPr id="51" name="Rektangel med rundade hörn 50"/>
            <p:cNvSpPr/>
            <p:nvPr/>
          </p:nvSpPr>
          <p:spPr bwMode="auto">
            <a:xfrm>
              <a:off x="3051900" y="4683975"/>
              <a:ext cx="3068782" cy="947882"/>
            </a:xfrm>
            <a:prstGeom prst="roundRect">
              <a:avLst/>
            </a:prstGeom>
            <a:gradFill flip="none" rotWithShape="1">
              <a:gsLst>
                <a:gs pos="0">
                  <a:srgbClr val="0A6E82"/>
                </a:gs>
                <a:gs pos="33000">
                  <a:srgbClr val="0A6E82">
                    <a:tint val="44500"/>
                    <a:satMod val="160000"/>
                  </a:srgbClr>
                </a:gs>
                <a:gs pos="100000">
                  <a:srgbClr val="0A6E82">
                    <a:tint val="23500"/>
                    <a:satMod val="160000"/>
                  </a:srgbClr>
                </a:gs>
              </a:gsLst>
              <a:path path="circle">
                <a:fillToRect t="100000" r="100000"/>
              </a:path>
              <a:tileRect l="-100000" b="-100000"/>
            </a:gradFill>
            <a:ln>
              <a:solidFill>
                <a:srgbClr val="FA640A"/>
              </a:solidFill>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018"/>
              <a:r>
                <a:rPr lang="sv-SE" dirty="0">
                  <a:solidFill>
                    <a:srgbClr val="000000">
                      <a:lumMod val="75000"/>
                      <a:lumOff val="25000"/>
                    </a:srgbClr>
                  </a:solidFill>
                </a:rPr>
                <a:t>Brandkårs-mentalitet</a:t>
              </a:r>
            </a:p>
          </p:txBody>
        </p:sp>
        <p:sp>
          <p:nvSpPr>
            <p:cNvPr id="50" name="Rektangel med rundade hörn 49"/>
            <p:cNvSpPr/>
            <p:nvPr/>
          </p:nvSpPr>
          <p:spPr bwMode="auto">
            <a:xfrm>
              <a:off x="4288479" y="3852296"/>
              <a:ext cx="3068782" cy="947882"/>
            </a:xfrm>
            <a:prstGeom prst="roundRect">
              <a:avLst/>
            </a:prstGeom>
            <a:gradFill flip="none" rotWithShape="1">
              <a:gsLst>
                <a:gs pos="0">
                  <a:srgbClr val="0A6E82"/>
                </a:gs>
                <a:gs pos="33000">
                  <a:srgbClr val="0A6E82">
                    <a:tint val="44500"/>
                    <a:satMod val="160000"/>
                  </a:srgbClr>
                </a:gs>
                <a:gs pos="100000">
                  <a:srgbClr val="0A6E82">
                    <a:tint val="23500"/>
                    <a:satMod val="160000"/>
                  </a:srgbClr>
                </a:gs>
              </a:gsLst>
              <a:path path="circle">
                <a:fillToRect t="100000" r="100000"/>
              </a:path>
              <a:tileRect l="-100000" b="-100000"/>
            </a:gradFill>
            <a:ln>
              <a:solidFill>
                <a:srgbClr val="FA640A"/>
              </a:solidFill>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018"/>
              <a:r>
                <a:rPr lang="sv-SE" dirty="0">
                  <a:solidFill>
                    <a:srgbClr val="000000">
                      <a:lumMod val="75000"/>
                      <a:lumOff val="25000"/>
                    </a:srgbClr>
                  </a:solidFill>
                </a:rPr>
                <a:t>Förebyggande</a:t>
              </a:r>
            </a:p>
          </p:txBody>
        </p:sp>
        <p:sp>
          <p:nvSpPr>
            <p:cNvPr id="49" name="Rektangel med rundade hörn 48"/>
            <p:cNvSpPr/>
            <p:nvPr/>
          </p:nvSpPr>
          <p:spPr bwMode="auto">
            <a:xfrm>
              <a:off x="5367532" y="3005994"/>
              <a:ext cx="3068782" cy="947882"/>
            </a:xfrm>
            <a:prstGeom prst="roundRect">
              <a:avLst/>
            </a:prstGeom>
            <a:gradFill flip="none" rotWithShape="1">
              <a:gsLst>
                <a:gs pos="0">
                  <a:srgbClr val="0A6E82"/>
                </a:gs>
                <a:gs pos="33000">
                  <a:srgbClr val="0A6E82">
                    <a:tint val="44500"/>
                    <a:satMod val="160000"/>
                  </a:srgbClr>
                </a:gs>
                <a:gs pos="100000">
                  <a:srgbClr val="0A6E82">
                    <a:tint val="23500"/>
                    <a:satMod val="160000"/>
                  </a:srgbClr>
                </a:gs>
              </a:gsLst>
              <a:path path="circle">
                <a:fillToRect t="100000" r="100000"/>
              </a:path>
              <a:tileRect l="-100000" b="-100000"/>
            </a:gradFill>
            <a:ln>
              <a:solidFill>
                <a:srgbClr val="FA640A"/>
              </a:solidFill>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018"/>
              <a:r>
                <a:rPr lang="sv-SE" dirty="0">
                  <a:solidFill>
                    <a:srgbClr val="000000">
                      <a:lumMod val="75000"/>
                      <a:lumOff val="25000"/>
                    </a:srgbClr>
                  </a:solidFill>
                </a:rPr>
                <a:t>Tvärfunktionalitet</a:t>
              </a:r>
            </a:p>
          </p:txBody>
        </p:sp>
        <p:sp>
          <p:nvSpPr>
            <p:cNvPr id="36" name="Rektangel med rundade hörn 35"/>
            <p:cNvSpPr/>
            <p:nvPr/>
          </p:nvSpPr>
          <p:spPr bwMode="auto">
            <a:xfrm>
              <a:off x="6020107" y="2094519"/>
              <a:ext cx="3068782" cy="947882"/>
            </a:xfrm>
            <a:prstGeom prst="roundRect">
              <a:avLst/>
            </a:prstGeom>
            <a:gradFill flip="none" rotWithShape="1">
              <a:gsLst>
                <a:gs pos="0">
                  <a:srgbClr val="0A6E82"/>
                </a:gs>
                <a:gs pos="33000">
                  <a:srgbClr val="0A6E82">
                    <a:tint val="44500"/>
                    <a:satMod val="160000"/>
                  </a:srgbClr>
                </a:gs>
                <a:gs pos="100000">
                  <a:srgbClr val="0A6E82">
                    <a:tint val="23500"/>
                    <a:satMod val="160000"/>
                  </a:srgbClr>
                </a:gs>
              </a:gsLst>
              <a:path path="circle">
                <a:fillToRect t="100000" r="100000"/>
              </a:path>
              <a:tileRect l="-100000" b="-100000"/>
            </a:gradFill>
            <a:ln>
              <a:solidFill>
                <a:srgbClr val="FA640A"/>
              </a:solidFill>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018"/>
              <a:r>
                <a:rPr lang="sv-SE" dirty="0">
                  <a:solidFill>
                    <a:srgbClr val="000000">
                      <a:lumMod val="75000"/>
                      <a:lumOff val="25000"/>
                    </a:srgbClr>
                  </a:solidFill>
                </a:rPr>
                <a:t>Ständiga förbättringar</a:t>
              </a:r>
            </a:p>
          </p:txBody>
        </p:sp>
      </p:grpSp>
      <p:sp>
        <p:nvSpPr>
          <p:cNvPr id="39" name="Platshållare för sidfot 2"/>
          <p:cNvSpPr>
            <a:spLocks noGrp="1"/>
          </p:cNvSpPr>
          <p:nvPr>
            <p:ph type="ftr" sz="quarter" idx="10"/>
          </p:nvPr>
        </p:nvSpPr>
        <p:spPr>
          <a:xfrm>
            <a:off x="773765" y="6312297"/>
            <a:ext cx="7100990" cy="380120"/>
          </a:xfrm>
        </p:spPr>
        <p:txBody>
          <a:bodyPr/>
          <a:lstStyle/>
          <a:p>
            <a:r>
              <a:rPr lang="sv-SE" dirty="0" smtClean="0">
                <a:solidFill>
                  <a:srgbClr val="FFFFFF"/>
                </a:solidFill>
              </a:rPr>
              <a:t>2013-05-15 / </a:t>
            </a:r>
            <a:r>
              <a:rPr lang="sv-SE" dirty="0">
                <a:solidFill>
                  <a:srgbClr val="FFFFFF"/>
                </a:solidFill>
              </a:rPr>
              <a:t>M </a:t>
            </a:r>
            <a:r>
              <a:rPr lang="sv-SE" dirty="0" err="1">
                <a:solidFill>
                  <a:srgbClr val="FFFFFF"/>
                </a:solidFill>
              </a:rPr>
              <a:t>Lesshammar</a:t>
            </a:r>
            <a:endParaRPr lang="sv-SE" dirty="0">
              <a:solidFill>
                <a:srgbClr val="FFFFFF"/>
              </a:solidFill>
            </a:endParaRPr>
          </a:p>
        </p:txBody>
      </p:sp>
      <p:sp>
        <p:nvSpPr>
          <p:cNvPr id="40" name="Platshållare för bildnummer 3"/>
          <p:cNvSpPr>
            <a:spLocks noGrp="1"/>
          </p:cNvSpPr>
          <p:nvPr>
            <p:ph type="sldNum" sz="quarter" idx="11"/>
          </p:nvPr>
        </p:nvSpPr>
        <p:spPr>
          <a:xfrm>
            <a:off x="381453" y="6305098"/>
            <a:ext cx="304076" cy="380120"/>
          </a:xfrm>
        </p:spPr>
        <p:txBody>
          <a:bodyPr/>
          <a:lstStyle/>
          <a:p>
            <a:fld id="{E6BDBD21-4E8C-4B42-9460-441B9EE7CBEB}" type="slidenum">
              <a:rPr lang="de-DE">
                <a:solidFill>
                  <a:srgbClr val="FFFFFF"/>
                </a:solidFill>
              </a:rPr>
              <a:pPr/>
              <a:t>24</a:t>
            </a:fld>
            <a:endParaRPr lang="de-DE">
              <a:solidFill>
                <a:srgbClr val="FFFFFF"/>
              </a:solidFill>
            </a:endParaRPr>
          </a:p>
        </p:txBody>
      </p:sp>
    </p:spTree>
    <p:extLst>
      <p:ext uri="{BB962C8B-B14F-4D97-AF65-F5344CB8AC3E}">
        <p14:creationId xmlns:p14="http://schemas.microsoft.com/office/powerpoint/2010/main" val="158624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86" name="Rectangle 14"/>
          <p:cNvSpPr>
            <a:spLocks noGrp="1" noChangeArrowheads="1"/>
          </p:cNvSpPr>
          <p:nvPr>
            <p:ph type="title"/>
          </p:nvPr>
        </p:nvSpPr>
        <p:spPr>
          <a:xfrm>
            <a:off x="548423" y="519489"/>
            <a:ext cx="7031758" cy="49674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3" tIns="46022" rIns="92043" bIns="46022" anchor="b"/>
          <a:lstStyle/>
          <a:p>
            <a:pPr eaLnBrk="0" hangingPunct="0"/>
            <a:r>
              <a:rPr lang="sv-SE" sz="3500" kern="1200" dirty="0"/>
              <a:t>Kundens påverkan på kvalitetskulturen</a:t>
            </a:r>
          </a:p>
        </p:txBody>
      </p:sp>
      <p:sp>
        <p:nvSpPr>
          <p:cNvPr id="3" name="Platshållare för sidfot 2"/>
          <p:cNvSpPr>
            <a:spLocks noGrp="1"/>
          </p:cNvSpPr>
          <p:nvPr>
            <p:ph type="ftr" sz="quarter" idx="10"/>
          </p:nvPr>
        </p:nvSpPr>
        <p:spPr/>
        <p:txBody>
          <a:bodyPr/>
          <a:lstStyle/>
          <a:p>
            <a:r>
              <a:rPr lang="sv-SE" dirty="0" smtClean="0">
                <a:solidFill>
                  <a:srgbClr val="FFFFFF"/>
                </a:solidFill>
              </a:rPr>
              <a:t>2013-05-15 / </a:t>
            </a:r>
            <a:r>
              <a:rPr lang="sv-SE" dirty="0">
                <a:solidFill>
                  <a:srgbClr val="FFFFFF"/>
                </a:solidFill>
              </a:rPr>
              <a:t>M </a:t>
            </a:r>
            <a:r>
              <a:rPr lang="sv-SE" dirty="0" err="1">
                <a:solidFill>
                  <a:srgbClr val="FFFFFF"/>
                </a:solidFill>
              </a:rPr>
              <a:t>Lesshammar</a:t>
            </a:r>
            <a:endParaRPr lang="sv-SE" dirty="0">
              <a:solidFill>
                <a:srgbClr val="FFFFFF"/>
              </a:solidFill>
            </a:endParaRPr>
          </a:p>
        </p:txBody>
      </p:sp>
      <p:sp>
        <p:nvSpPr>
          <p:cNvPr id="4" name="Platshållare för bildnummer 3"/>
          <p:cNvSpPr>
            <a:spLocks noGrp="1"/>
          </p:cNvSpPr>
          <p:nvPr>
            <p:ph type="sldNum" sz="quarter" idx="11"/>
          </p:nvPr>
        </p:nvSpPr>
        <p:spPr/>
        <p:txBody>
          <a:bodyPr/>
          <a:lstStyle/>
          <a:p>
            <a:fld id="{E6BDBD21-4E8C-4B42-9460-441B9EE7CBEB}" type="slidenum">
              <a:rPr lang="de-DE">
                <a:solidFill>
                  <a:srgbClr val="FFFFFF"/>
                </a:solidFill>
              </a:rPr>
              <a:pPr/>
              <a:t>25</a:t>
            </a:fld>
            <a:endParaRPr lang="de-DE">
              <a:solidFill>
                <a:srgbClr val="FFFFFF"/>
              </a:solidFill>
            </a:endParaRPr>
          </a:p>
        </p:txBody>
      </p:sp>
      <p:sp>
        <p:nvSpPr>
          <p:cNvPr id="9" name="Rectangle 3"/>
          <p:cNvSpPr txBox="1">
            <a:spLocks noChangeArrowheads="1"/>
          </p:cNvSpPr>
          <p:nvPr/>
        </p:nvSpPr>
        <p:spPr bwMode="auto">
          <a:xfrm>
            <a:off x="400457" y="1749813"/>
            <a:ext cx="7388776" cy="182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33" tIns="40067" rIns="80133" bIns="40067"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292929"/>
                </a:solidFill>
                <a:latin typeface="+mn-lt"/>
                <a:ea typeface="+mn-ea"/>
                <a:cs typeface="+mn-cs"/>
              </a:defRPr>
            </a:lvl1pPr>
            <a:lvl2pPr marL="742950" indent="-285750" algn="l" rtl="0" eaLnBrk="0" fontAlgn="base" hangingPunct="0">
              <a:spcBef>
                <a:spcPct val="20000"/>
              </a:spcBef>
              <a:spcAft>
                <a:spcPct val="0"/>
              </a:spcAft>
              <a:buChar char="–"/>
              <a:defRPr sz="2000">
                <a:solidFill>
                  <a:srgbClr val="292929"/>
                </a:solidFill>
                <a:latin typeface="+mn-lt"/>
              </a:defRPr>
            </a:lvl2pPr>
            <a:lvl3pPr marL="1143000" indent="-228600" algn="l" rtl="0" eaLnBrk="0" fontAlgn="base" hangingPunct="0">
              <a:spcBef>
                <a:spcPct val="20000"/>
              </a:spcBef>
              <a:spcAft>
                <a:spcPct val="0"/>
              </a:spcAft>
              <a:buChar char="•"/>
              <a:defRPr>
                <a:solidFill>
                  <a:srgbClr val="292929"/>
                </a:solidFill>
                <a:latin typeface="+mn-lt"/>
              </a:defRPr>
            </a:lvl3pPr>
            <a:lvl4pPr marL="1600200" indent="-228600" algn="l" rtl="0" eaLnBrk="0" fontAlgn="base" hangingPunct="0">
              <a:spcBef>
                <a:spcPct val="20000"/>
              </a:spcBef>
              <a:spcAft>
                <a:spcPct val="0"/>
              </a:spcAft>
              <a:buChar char="–"/>
              <a:defRPr>
                <a:solidFill>
                  <a:srgbClr val="292929"/>
                </a:solidFill>
                <a:latin typeface="+mn-lt"/>
              </a:defRPr>
            </a:lvl4pPr>
            <a:lvl5pPr marL="2057400" indent="-228600" algn="l" rtl="0" eaLnBrk="0" fontAlgn="base" hangingPunct="0">
              <a:spcBef>
                <a:spcPct val="20000"/>
              </a:spcBef>
              <a:spcAft>
                <a:spcPct val="0"/>
              </a:spcAft>
              <a:buChar char="»"/>
              <a:defRPr>
                <a:solidFill>
                  <a:srgbClr val="292929"/>
                </a:solidFill>
                <a:latin typeface="+mn-lt"/>
              </a:defRPr>
            </a:lvl5pPr>
            <a:lvl6pPr marL="2514600" indent="-228600" algn="l" rtl="0" eaLnBrk="0" fontAlgn="base" hangingPunct="0">
              <a:spcBef>
                <a:spcPct val="20000"/>
              </a:spcBef>
              <a:spcAft>
                <a:spcPct val="0"/>
              </a:spcAft>
              <a:buChar char="»"/>
              <a:defRPr>
                <a:solidFill>
                  <a:srgbClr val="292929"/>
                </a:solidFill>
                <a:latin typeface="+mn-lt"/>
              </a:defRPr>
            </a:lvl6pPr>
            <a:lvl7pPr marL="2971800" indent="-228600" algn="l" rtl="0" eaLnBrk="0" fontAlgn="base" hangingPunct="0">
              <a:spcBef>
                <a:spcPct val="20000"/>
              </a:spcBef>
              <a:spcAft>
                <a:spcPct val="0"/>
              </a:spcAft>
              <a:buChar char="»"/>
              <a:defRPr>
                <a:solidFill>
                  <a:srgbClr val="292929"/>
                </a:solidFill>
                <a:latin typeface="+mn-lt"/>
              </a:defRPr>
            </a:lvl7pPr>
            <a:lvl8pPr marL="3429000" indent="-228600" algn="l" rtl="0" eaLnBrk="0" fontAlgn="base" hangingPunct="0">
              <a:spcBef>
                <a:spcPct val="20000"/>
              </a:spcBef>
              <a:spcAft>
                <a:spcPct val="0"/>
              </a:spcAft>
              <a:buChar char="»"/>
              <a:defRPr>
                <a:solidFill>
                  <a:srgbClr val="292929"/>
                </a:solidFill>
                <a:latin typeface="+mn-lt"/>
              </a:defRPr>
            </a:lvl8pPr>
            <a:lvl9pPr marL="3886200" indent="-228600" algn="l" rtl="0" eaLnBrk="0" fontAlgn="base" hangingPunct="0">
              <a:spcBef>
                <a:spcPct val="20000"/>
              </a:spcBef>
              <a:spcAft>
                <a:spcPct val="0"/>
              </a:spcAft>
              <a:buChar char="»"/>
              <a:defRPr>
                <a:solidFill>
                  <a:srgbClr val="292929"/>
                </a:solidFill>
                <a:latin typeface="+mn-lt"/>
              </a:defRPr>
            </a:lvl9pPr>
          </a:lstStyle>
          <a:p>
            <a:pPr marL="300499" indent="-300499" defTabSz="801330">
              <a:defRPr/>
            </a:pPr>
            <a:r>
              <a:rPr lang="sv-SE" sz="1800" kern="0" dirty="0">
                <a:latin typeface="Arial"/>
              </a:rPr>
              <a:t>Bemötandet</a:t>
            </a:r>
          </a:p>
          <a:p>
            <a:pPr marL="300499" indent="-300499" defTabSz="801330">
              <a:defRPr/>
            </a:pPr>
            <a:r>
              <a:rPr lang="sv-SE" sz="1800" kern="0" dirty="0">
                <a:latin typeface="Arial"/>
              </a:rPr>
              <a:t>Marginaler / Prispress</a:t>
            </a:r>
          </a:p>
          <a:p>
            <a:pPr marL="300499" indent="-300499" defTabSz="801330">
              <a:defRPr/>
            </a:pPr>
            <a:r>
              <a:rPr lang="sv-SE" sz="1800" kern="0" dirty="0">
                <a:latin typeface="Arial"/>
              </a:rPr>
              <a:t>Stabilitet &amp; Kontinuitet</a:t>
            </a:r>
          </a:p>
          <a:p>
            <a:pPr marL="300499" indent="-300499" defTabSz="801330">
              <a:defRPr/>
            </a:pPr>
            <a:r>
              <a:rPr lang="sv-SE" sz="1800" kern="0" dirty="0">
                <a:latin typeface="Arial"/>
              </a:rPr>
              <a:t>Reklamationshantering </a:t>
            </a:r>
            <a:r>
              <a:rPr lang="sv-SE" sz="1600" kern="0" dirty="0">
                <a:latin typeface="Arial"/>
              </a:rPr>
              <a:t>(smäll på fingrarna vs gemensamt förbättringsarbete)</a:t>
            </a:r>
          </a:p>
          <a:p>
            <a:pPr marL="300499" indent="-300499" defTabSz="801330">
              <a:defRPr/>
            </a:pPr>
            <a:r>
              <a:rPr lang="sv-SE" sz="1800" kern="0" dirty="0">
                <a:latin typeface="Arial"/>
              </a:rPr>
              <a:t>Grad av integration </a:t>
            </a:r>
            <a:r>
              <a:rPr lang="sv-SE" sz="1600" kern="0" dirty="0">
                <a:latin typeface="Arial"/>
              </a:rPr>
              <a:t>(från plåtbockning till komponent, gemensam utveckling)</a:t>
            </a:r>
          </a:p>
        </p:txBody>
      </p:sp>
      <p:sp>
        <p:nvSpPr>
          <p:cNvPr id="10" name="Rectangle 4"/>
          <p:cNvSpPr>
            <a:spLocks noChangeArrowheads="1"/>
          </p:cNvSpPr>
          <p:nvPr/>
        </p:nvSpPr>
        <p:spPr bwMode="auto">
          <a:xfrm>
            <a:off x="400457" y="3573134"/>
            <a:ext cx="4926302" cy="51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nchor="ctr"/>
          <a:lstStyle/>
          <a:p>
            <a:pPr eaLnBrk="0" hangingPunct="0"/>
            <a:r>
              <a:rPr lang="sv-SE" dirty="0">
                <a:solidFill>
                  <a:srgbClr val="003366"/>
                </a:solidFill>
                <a:ea typeface="+mn-ea"/>
              </a:rPr>
              <a:t>Kundens grad av Styrning</a:t>
            </a:r>
          </a:p>
        </p:txBody>
      </p:sp>
      <p:sp>
        <p:nvSpPr>
          <p:cNvPr id="11" name="Rectangle 5"/>
          <p:cNvSpPr>
            <a:spLocks noChangeArrowheads="1"/>
          </p:cNvSpPr>
          <p:nvPr/>
        </p:nvSpPr>
        <p:spPr bwMode="auto">
          <a:xfrm>
            <a:off x="400459" y="4039820"/>
            <a:ext cx="7327689" cy="208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lstStyle/>
          <a:p>
            <a:pPr marL="300499" indent="-300499" eaLnBrk="0" hangingPunct="0">
              <a:spcBef>
                <a:spcPct val="20000"/>
              </a:spcBef>
              <a:buFontTx/>
              <a:buChar char="•"/>
            </a:pPr>
            <a:r>
              <a:rPr lang="sv-SE" sz="1800" dirty="0">
                <a:solidFill>
                  <a:srgbClr val="292929"/>
                </a:solidFill>
                <a:ea typeface="+mn-ea"/>
              </a:rPr>
              <a:t>Underlagets kvalitet / omfattning</a:t>
            </a:r>
          </a:p>
          <a:p>
            <a:pPr marL="300499" indent="-300499" eaLnBrk="0" hangingPunct="0">
              <a:spcBef>
                <a:spcPct val="20000"/>
              </a:spcBef>
              <a:buFontTx/>
              <a:buChar char="•"/>
            </a:pPr>
            <a:r>
              <a:rPr lang="sv-SE" sz="1800" dirty="0">
                <a:solidFill>
                  <a:srgbClr val="292929"/>
                </a:solidFill>
                <a:ea typeface="+mn-ea"/>
              </a:rPr>
              <a:t>Mottagningskontroll hos kunden</a:t>
            </a:r>
          </a:p>
          <a:p>
            <a:pPr marL="300499" indent="-300499" eaLnBrk="0" hangingPunct="0">
              <a:spcBef>
                <a:spcPct val="20000"/>
              </a:spcBef>
              <a:buFontTx/>
              <a:buChar char="•"/>
            </a:pPr>
            <a:r>
              <a:rPr lang="sv-SE" sz="1800" dirty="0">
                <a:solidFill>
                  <a:srgbClr val="292929"/>
                </a:solidFill>
                <a:ea typeface="+mn-ea"/>
              </a:rPr>
              <a:t>Revisioner / Utvärderingar</a:t>
            </a:r>
          </a:p>
          <a:p>
            <a:pPr marL="300499" indent="-300499" eaLnBrk="0" hangingPunct="0">
              <a:spcBef>
                <a:spcPct val="20000"/>
              </a:spcBef>
              <a:buFontTx/>
              <a:buChar char="•"/>
            </a:pPr>
            <a:r>
              <a:rPr lang="sv-SE" sz="1800" dirty="0">
                <a:solidFill>
                  <a:srgbClr val="292929"/>
                </a:solidFill>
                <a:ea typeface="+mn-ea"/>
              </a:rPr>
              <a:t>Anvisning av leverantörer / material</a:t>
            </a:r>
          </a:p>
          <a:p>
            <a:pPr marL="300499" indent="-300499" eaLnBrk="0" hangingPunct="0">
              <a:spcBef>
                <a:spcPct val="20000"/>
              </a:spcBef>
              <a:buFontTx/>
              <a:buChar char="•"/>
            </a:pPr>
            <a:r>
              <a:rPr lang="sv-SE" sz="1800" dirty="0">
                <a:solidFill>
                  <a:srgbClr val="292929"/>
                </a:solidFill>
                <a:ea typeface="+mn-ea"/>
              </a:rPr>
              <a:t>PPAP </a:t>
            </a:r>
            <a:r>
              <a:rPr lang="sv-SE" sz="1600" dirty="0">
                <a:solidFill>
                  <a:srgbClr val="292929"/>
                </a:solidFill>
                <a:ea typeface="+mn-ea"/>
              </a:rPr>
              <a:t>(FMEA (design/process), Kontrollplan, SPS, Förserier, Fulltaktsprover)</a:t>
            </a:r>
          </a:p>
        </p:txBody>
      </p:sp>
      <p:sp>
        <p:nvSpPr>
          <p:cNvPr id="12" name="Rectangle 14"/>
          <p:cNvSpPr txBox="1">
            <a:spLocks noChangeArrowheads="1"/>
          </p:cNvSpPr>
          <p:nvPr/>
        </p:nvSpPr>
        <p:spPr bwMode="auto">
          <a:xfrm>
            <a:off x="400458" y="1387047"/>
            <a:ext cx="7031758" cy="496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43949" numCol="1" anchor="ctr" anchorCtr="0" compatLnSpc="1">
            <a:prstTxWarp prst="textNoShape">
              <a:avLst/>
            </a:prstTxWarp>
          </a:bodyPr>
          <a:lstStyle>
            <a:lvl1pPr algn="l" defTabSz="1042988" rtl="0" eaLnBrk="1" fontAlgn="base" hangingPunct="1">
              <a:spcBef>
                <a:spcPct val="0"/>
              </a:spcBef>
              <a:spcAft>
                <a:spcPct val="0"/>
              </a:spcAft>
              <a:defRPr sz="3600">
                <a:solidFill>
                  <a:srgbClr val="0A6E82"/>
                </a:solidFill>
                <a:latin typeface="+mj-lt"/>
                <a:ea typeface="+mj-ea"/>
                <a:cs typeface="+mj-cs"/>
              </a:defRPr>
            </a:lvl1pPr>
            <a:lvl2pPr algn="l" defTabSz="1042988" rtl="0" eaLnBrk="1" fontAlgn="base" hangingPunct="1">
              <a:spcBef>
                <a:spcPct val="0"/>
              </a:spcBef>
              <a:spcAft>
                <a:spcPct val="0"/>
              </a:spcAft>
              <a:defRPr sz="3600">
                <a:solidFill>
                  <a:srgbClr val="0A6E82"/>
                </a:solidFill>
                <a:latin typeface="Tahoma" pitchFamily="34" charset="0"/>
              </a:defRPr>
            </a:lvl2pPr>
            <a:lvl3pPr algn="l" defTabSz="1042988" rtl="0" eaLnBrk="1" fontAlgn="base" hangingPunct="1">
              <a:spcBef>
                <a:spcPct val="0"/>
              </a:spcBef>
              <a:spcAft>
                <a:spcPct val="0"/>
              </a:spcAft>
              <a:defRPr sz="3600">
                <a:solidFill>
                  <a:srgbClr val="0A6E82"/>
                </a:solidFill>
                <a:latin typeface="Tahoma" pitchFamily="34" charset="0"/>
              </a:defRPr>
            </a:lvl3pPr>
            <a:lvl4pPr algn="l" defTabSz="1042988" rtl="0" eaLnBrk="1" fontAlgn="base" hangingPunct="1">
              <a:spcBef>
                <a:spcPct val="0"/>
              </a:spcBef>
              <a:spcAft>
                <a:spcPct val="0"/>
              </a:spcAft>
              <a:defRPr sz="3600">
                <a:solidFill>
                  <a:srgbClr val="0A6E82"/>
                </a:solidFill>
                <a:latin typeface="Tahoma" pitchFamily="34" charset="0"/>
              </a:defRPr>
            </a:lvl4pPr>
            <a:lvl5pPr algn="l" defTabSz="1042988" rtl="0" eaLnBrk="1" fontAlgn="base" hangingPunct="1">
              <a:spcBef>
                <a:spcPct val="0"/>
              </a:spcBef>
              <a:spcAft>
                <a:spcPct val="0"/>
              </a:spcAft>
              <a:defRPr sz="3600">
                <a:solidFill>
                  <a:srgbClr val="0A6E82"/>
                </a:solidFill>
                <a:latin typeface="Tahoma" pitchFamily="34" charset="0"/>
              </a:defRPr>
            </a:lvl5pPr>
            <a:lvl6pPr marL="457200" algn="l" defTabSz="1042988" rtl="0" eaLnBrk="1" fontAlgn="base" hangingPunct="1">
              <a:spcBef>
                <a:spcPct val="0"/>
              </a:spcBef>
              <a:spcAft>
                <a:spcPct val="0"/>
              </a:spcAft>
              <a:defRPr sz="3600">
                <a:solidFill>
                  <a:srgbClr val="0A6E82"/>
                </a:solidFill>
                <a:latin typeface="Tahoma" pitchFamily="34" charset="0"/>
              </a:defRPr>
            </a:lvl6pPr>
            <a:lvl7pPr marL="914400" algn="l" defTabSz="1042988" rtl="0" eaLnBrk="1" fontAlgn="base" hangingPunct="1">
              <a:spcBef>
                <a:spcPct val="0"/>
              </a:spcBef>
              <a:spcAft>
                <a:spcPct val="0"/>
              </a:spcAft>
              <a:defRPr sz="3600">
                <a:solidFill>
                  <a:srgbClr val="0A6E82"/>
                </a:solidFill>
                <a:latin typeface="Tahoma" pitchFamily="34" charset="0"/>
              </a:defRPr>
            </a:lvl7pPr>
            <a:lvl8pPr marL="1371600" algn="l" defTabSz="1042988" rtl="0" eaLnBrk="1" fontAlgn="base" hangingPunct="1">
              <a:spcBef>
                <a:spcPct val="0"/>
              </a:spcBef>
              <a:spcAft>
                <a:spcPct val="0"/>
              </a:spcAft>
              <a:defRPr sz="3600">
                <a:solidFill>
                  <a:srgbClr val="0A6E82"/>
                </a:solidFill>
                <a:latin typeface="Tahoma" pitchFamily="34" charset="0"/>
              </a:defRPr>
            </a:lvl8pPr>
            <a:lvl9pPr marL="1828800" algn="l" defTabSz="1042988" rtl="0" eaLnBrk="1" fontAlgn="base" hangingPunct="1">
              <a:spcBef>
                <a:spcPct val="0"/>
              </a:spcBef>
              <a:spcAft>
                <a:spcPct val="0"/>
              </a:spcAft>
              <a:defRPr sz="3600">
                <a:solidFill>
                  <a:srgbClr val="0A6E82"/>
                </a:solidFill>
                <a:latin typeface="Tahoma" pitchFamily="34" charset="0"/>
              </a:defRPr>
            </a:lvl9pPr>
          </a:lstStyle>
          <a:p>
            <a:pPr eaLnBrk="0" hangingPunct="0"/>
            <a:r>
              <a:rPr lang="sv-SE" sz="2100" dirty="0">
                <a:solidFill>
                  <a:srgbClr val="003366"/>
                </a:solidFill>
                <a:latin typeface="Arial" charset="0"/>
              </a:rPr>
              <a:t>Hur påverkar kunden Engagemanget hos leverantören?</a:t>
            </a:r>
          </a:p>
        </p:txBody>
      </p:sp>
    </p:spTree>
    <p:extLst>
      <p:ext uri="{BB962C8B-B14F-4D97-AF65-F5344CB8AC3E}">
        <p14:creationId xmlns:p14="http://schemas.microsoft.com/office/powerpoint/2010/main" val="3077579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heckerboard(across)">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checkerboard(across)">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checkerboard(across)">
                                      <p:cBhvr>
                                        <p:cTn id="27" dur="1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down)">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2057400" y="1752601"/>
            <a:ext cx="0" cy="304800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lIns="91408" tIns="45704" rIns="91408" bIns="45704" anchor="ctr"/>
          <a:lstStyle/>
          <a:p>
            <a:endParaRPr lang="sv-SE">
              <a:solidFill>
                <a:srgbClr val="000000"/>
              </a:solidFill>
              <a:latin typeface="Verdana" pitchFamily="34" charset="0"/>
              <a:ea typeface="+mn-ea"/>
            </a:endParaRPr>
          </a:p>
        </p:txBody>
      </p:sp>
      <p:sp>
        <p:nvSpPr>
          <p:cNvPr id="18435" name="Line 3"/>
          <p:cNvSpPr>
            <a:spLocks noChangeShapeType="1"/>
          </p:cNvSpPr>
          <p:nvPr/>
        </p:nvSpPr>
        <p:spPr bwMode="auto">
          <a:xfrm>
            <a:off x="2438400" y="5029200"/>
            <a:ext cx="53340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lIns="91408" tIns="45704" rIns="91408" bIns="45704" anchor="ctr"/>
          <a:lstStyle/>
          <a:p>
            <a:endParaRPr lang="sv-SE">
              <a:solidFill>
                <a:srgbClr val="000000"/>
              </a:solidFill>
              <a:latin typeface="Verdana" pitchFamily="34" charset="0"/>
              <a:ea typeface="+mn-ea"/>
            </a:endParaRPr>
          </a:p>
        </p:txBody>
      </p:sp>
      <p:sp>
        <p:nvSpPr>
          <p:cNvPr id="18436" name="Rectangle 4"/>
          <p:cNvSpPr>
            <a:spLocks noChangeArrowheads="1"/>
          </p:cNvSpPr>
          <p:nvPr/>
        </p:nvSpPr>
        <p:spPr bwMode="auto">
          <a:xfrm>
            <a:off x="993136" y="1905001"/>
            <a:ext cx="631520" cy="47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3" tIns="46022" rIns="92043" bIns="46022">
            <a:spAutoFit/>
          </a:bodyPr>
          <a:lstStyle/>
          <a:p>
            <a:pPr algn="ctr" eaLnBrk="0" hangingPunct="0"/>
            <a:r>
              <a:rPr lang="sv-SE" sz="2500" dirty="0">
                <a:solidFill>
                  <a:srgbClr val="000000"/>
                </a:solidFill>
                <a:latin typeface="Agency FB" pitchFamily="34" charset="0"/>
                <a:ea typeface="+mn-ea"/>
              </a:rPr>
              <a:t>högt</a:t>
            </a:r>
          </a:p>
        </p:txBody>
      </p:sp>
      <p:sp>
        <p:nvSpPr>
          <p:cNvPr id="18437" name="Rectangle 5"/>
          <p:cNvSpPr>
            <a:spLocks noChangeArrowheads="1"/>
          </p:cNvSpPr>
          <p:nvPr/>
        </p:nvSpPr>
        <p:spPr bwMode="auto">
          <a:xfrm>
            <a:off x="1142678" y="4495802"/>
            <a:ext cx="565796" cy="47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3" tIns="46022" rIns="92043" bIns="46022">
            <a:spAutoFit/>
          </a:bodyPr>
          <a:lstStyle/>
          <a:p>
            <a:pPr algn="ctr" eaLnBrk="0" hangingPunct="0"/>
            <a:r>
              <a:rPr lang="sv-SE" sz="2500">
                <a:solidFill>
                  <a:srgbClr val="000000"/>
                </a:solidFill>
                <a:latin typeface="Agency FB" pitchFamily="34" charset="0"/>
                <a:ea typeface="+mn-ea"/>
              </a:rPr>
              <a:t>lågt</a:t>
            </a:r>
          </a:p>
        </p:txBody>
      </p:sp>
      <p:sp>
        <p:nvSpPr>
          <p:cNvPr id="18438" name="Rectangle 6"/>
          <p:cNvSpPr>
            <a:spLocks noChangeArrowheads="1"/>
          </p:cNvSpPr>
          <p:nvPr/>
        </p:nvSpPr>
        <p:spPr bwMode="auto">
          <a:xfrm>
            <a:off x="236551" y="2997201"/>
            <a:ext cx="1809726" cy="58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3" tIns="46022" rIns="92043" bIns="46022">
            <a:spAutoFit/>
          </a:bodyPr>
          <a:lstStyle/>
          <a:p>
            <a:pPr algn="ctr" eaLnBrk="0" hangingPunct="0"/>
            <a:r>
              <a:rPr lang="sv-SE" sz="3200" dirty="0">
                <a:solidFill>
                  <a:srgbClr val="000000"/>
                </a:solidFill>
                <a:latin typeface="Agency FB" pitchFamily="34" charset="0"/>
                <a:ea typeface="+mn-ea"/>
              </a:rPr>
              <a:t>Engagemang</a:t>
            </a:r>
          </a:p>
        </p:txBody>
      </p:sp>
      <p:sp>
        <p:nvSpPr>
          <p:cNvPr id="18439" name="Rectangle 7"/>
          <p:cNvSpPr>
            <a:spLocks noChangeArrowheads="1"/>
          </p:cNvSpPr>
          <p:nvPr/>
        </p:nvSpPr>
        <p:spPr bwMode="auto">
          <a:xfrm>
            <a:off x="6761700" y="5105402"/>
            <a:ext cx="716478" cy="47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3" tIns="46022" rIns="92043" bIns="46022">
            <a:spAutoFit/>
          </a:bodyPr>
          <a:lstStyle/>
          <a:p>
            <a:pPr algn="ctr" eaLnBrk="0" hangingPunct="0"/>
            <a:r>
              <a:rPr lang="sv-SE" sz="2500">
                <a:solidFill>
                  <a:srgbClr val="000000"/>
                </a:solidFill>
                <a:latin typeface="Agency FB" pitchFamily="34" charset="0"/>
                <a:ea typeface="+mn-ea"/>
              </a:rPr>
              <a:t>stark</a:t>
            </a:r>
          </a:p>
        </p:txBody>
      </p:sp>
      <p:sp>
        <p:nvSpPr>
          <p:cNvPr id="18440" name="Rectangle 8"/>
          <p:cNvSpPr>
            <a:spLocks noChangeArrowheads="1"/>
          </p:cNvSpPr>
          <p:nvPr/>
        </p:nvSpPr>
        <p:spPr bwMode="auto">
          <a:xfrm>
            <a:off x="4436429" y="5105401"/>
            <a:ext cx="1287147" cy="58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3" tIns="46022" rIns="92043" bIns="46022">
            <a:spAutoFit/>
          </a:bodyPr>
          <a:lstStyle/>
          <a:p>
            <a:pPr algn="ctr" eaLnBrk="0" hangingPunct="0"/>
            <a:r>
              <a:rPr lang="sv-SE" sz="3200">
                <a:solidFill>
                  <a:srgbClr val="000000"/>
                </a:solidFill>
                <a:latin typeface="Agency FB" pitchFamily="34" charset="0"/>
                <a:ea typeface="+mn-ea"/>
              </a:rPr>
              <a:t>Struktur</a:t>
            </a:r>
          </a:p>
        </p:txBody>
      </p:sp>
      <p:sp>
        <p:nvSpPr>
          <p:cNvPr id="18441" name="Rectangle 9"/>
          <p:cNvSpPr>
            <a:spLocks noChangeArrowheads="1"/>
          </p:cNvSpPr>
          <p:nvPr/>
        </p:nvSpPr>
        <p:spPr bwMode="auto">
          <a:xfrm>
            <a:off x="2590854" y="5105402"/>
            <a:ext cx="652358" cy="47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3" tIns="46022" rIns="92043" bIns="46022">
            <a:spAutoFit/>
          </a:bodyPr>
          <a:lstStyle/>
          <a:p>
            <a:pPr algn="ctr" eaLnBrk="0" hangingPunct="0"/>
            <a:r>
              <a:rPr lang="sv-SE" sz="2500">
                <a:solidFill>
                  <a:srgbClr val="000000"/>
                </a:solidFill>
                <a:latin typeface="Agency FB" pitchFamily="34" charset="0"/>
                <a:ea typeface="+mn-ea"/>
              </a:rPr>
              <a:t>svag</a:t>
            </a:r>
          </a:p>
        </p:txBody>
      </p:sp>
      <p:sp>
        <p:nvSpPr>
          <p:cNvPr id="18442" name="Text Box 24"/>
          <p:cNvSpPr txBox="1">
            <a:spLocks noChangeArrowheads="1"/>
          </p:cNvSpPr>
          <p:nvPr/>
        </p:nvSpPr>
        <p:spPr bwMode="auto">
          <a:xfrm>
            <a:off x="7812090" y="6021389"/>
            <a:ext cx="830612" cy="27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sv-SE" sz="1200">
                <a:solidFill>
                  <a:srgbClr val="000000"/>
                </a:solidFill>
                <a:latin typeface="Comic Sans MS" pitchFamily="66" charset="0"/>
                <a:ea typeface="+mn-ea"/>
              </a:rPr>
              <a:t>(ML ´99)</a:t>
            </a:r>
          </a:p>
        </p:txBody>
      </p:sp>
      <p:sp>
        <p:nvSpPr>
          <p:cNvPr id="18443" name="Rectangle 25"/>
          <p:cNvSpPr>
            <a:spLocks noChangeArrowheads="1"/>
          </p:cNvSpPr>
          <p:nvPr/>
        </p:nvSpPr>
        <p:spPr bwMode="auto">
          <a:xfrm>
            <a:off x="482600" y="370007"/>
            <a:ext cx="84201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43" tIns="46022" rIns="92043" bIns="46022" numCol="1" anchor="b" anchorCtr="0" compatLnSpc="1">
            <a:prstTxWarp prst="textNoShape">
              <a:avLst/>
            </a:prstTxWarp>
          </a:bodyPr>
          <a:lstStyle/>
          <a:p>
            <a:pPr defTabSz="914018" eaLnBrk="0" hangingPunct="0"/>
            <a:r>
              <a:rPr lang="sv-SE" sz="3500" dirty="0">
                <a:solidFill>
                  <a:srgbClr val="0A6E82"/>
                </a:solidFill>
                <a:latin typeface="Tahoma"/>
                <a:ea typeface="+mn-ea"/>
              </a:rPr>
              <a:t>Kvalitetskultur,… i en leverantörskedja</a:t>
            </a:r>
          </a:p>
        </p:txBody>
      </p:sp>
      <p:sp>
        <p:nvSpPr>
          <p:cNvPr id="18445" name="Rectangle 27"/>
          <p:cNvSpPr>
            <a:spLocks noChangeArrowheads="1"/>
          </p:cNvSpPr>
          <p:nvPr/>
        </p:nvSpPr>
        <p:spPr bwMode="auto">
          <a:xfrm>
            <a:off x="4356224" y="5445125"/>
            <a:ext cx="1458668" cy="58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3" tIns="46022" rIns="92043" bIns="46022">
            <a:spAutoFit/>
          </a:bodyPr>
          <a:lstStyle/>
          <a:p>
            <a:pPr algn="ctr" eaLnBrk="0" hangingPunct="0"/>
            <a:r>
              <a:rPr lang="sv-SE" sz="3200">
                <a:solidFill>
                  <a:srgbClr val="000000"/>
                </a:solidFill>
                <a:latin typeface="Agency FB" pitchFamily="34" charset="0"/>
                <a:ea typeface="+mn-ea"/>
              </a:rPr>
              <a:t>/Styrning</a:t>
            </a:r>
          </a:p>
        </p:txBody>
      </p:sp>
      <p:grpSp>
        <p:nvGrpSpPr>
          <p:cNvPr id="2" name="Group 33"/>
          <p:cNvGrpSpPr>
            <a:grpSpLocks/>
          </p:cNvGrpSpPr>
          <p:nvPr/>
        </p:nvGrpSpPr>
        <p:grpSpPr bwMode="auto">
          <a:xfrm>
            <a:off x="2843215" y="2276475"/>
            <a:ext cx="4394200" cy="2305050"/>
            <a:chOff x="1791" y="1434"/>
            <a:chExt cx="2768" cy="1452"/>
          </a:xfrm>
        </p:grpSpPr>
        <p:sp>
          <p:nvSpPr>
            <p:cNvPr id="18473" name="AutoShape 28"/>
            <p:cNvSpPr>
              <a:spLocks noChangeArrowheads="1"/>
            </p:cNvSpPr>
            <p:nvPr/>
          </p:nvSpPr>
          <p:spPr bwMode="auto">
            <a:xfrm>
              <a:off x="1791" y="1434"/>
              <a:ext cx="273" cy="227"/>
            </a:xfrm>
            <a:prstGeom prst="irregularSeal2">
              <a:avLst/>
            </a:prstGeom>
            <a:solidFill>
              <a:schemeClr val="accent1"/>
            </a:solidFill>
            <a:ln w="9525">
              <a:solidFill>
                <a:schemeClr val="tx1"/>
              </a:solidFill>
              <a:miter lim="800000"/>
              <a:headEnd/>
              <a:tailEnd/>
            </a:ln>
          </p:spPr>
          <p:txBody>
            <a:bodyPr wrap="none" anchor="ctr"/>
            <a:lstStyle/>
            <a:p>
              <a:endParaRPr lang="sv-SE">
                <a:solidFill>
                  <a:srgbClr val="000000"/>
                </a:solidFill>
                <a:latin typeface="Verdana" pitchFamily="34" charset="0"/>
                <a:ea typeface="+mn-ea"/>
              </a:endParaRPr>
            </a:p>
          </p:txBody>
        </p:sp>
        <p:sp>
          <p:nvSpPr>
            <p:cNvPr id="18474" name="AutoShape 29"/>
            <p:cNvSpPr>
              <a:spLocks noChangeArrowheads="1"/>
            </p:cNvSpPr>
            <p:nvPr/>
          </p:nvSpPr>
          <p:spPr bwMode="auto">
            <a:xfrm>
              <a:off x="2200" y="1616"/>
              <a:ext cx="273" cy="227"/>
            </a:xfrm>
            <a:prstGeom prst="irregularSeal2">
              <a:avLst/>
            </a:prstGeom>
            <a:solidFill>
              <a:schemeClr val="accent1"/>
            </a:solidFill>
            <a:ln w="9525">
              <a:solidFill>
                <a:schemeClr val="tx1"/>
              </a:solidFill>
              <a:miter lim="800000"/>
              <a:headEnd/>
              <a:tailEnd/>
            </a:ln>
          </p:spPr>
          <p:txBody>
            <a:bodyPr wrap="none" anchor="ctr"/>
            <a:lstStyle/>
            <a:p>
              <a:endParaRPr lang="sv-SE">
                <a:solidFill>
                  <a:srgbClr val="000000"/>
                </a:solidFill>
                <a:latin typeface="Verdana" pitchFamily="34" charset="0"/>
                <a:ea typeface="+mn-ea"/>
              </a:endParaRPr>
            </a:p>
          </p:txBody>
        </p:sp>
        <p:sp>
          <p:nvSpPr>
            <p:cNvPr id="18475" name="AutoShape 30"/>
            <p:cNvSpPr>
              <a:spLocks noChangeArrowheads="1"/>
            </p:cNvSpPr>
            <p:nvPr/>
          </p:nvSpPr>
          <p:spPr bwMode="auto">
            <a:xfrm>
              <a:off x="3016" y="2432"/>
              <a:ext cx="273" cy="227"/>
            </a:xfrm>
            <a:prstGeom prst="irregularSeal2">
              <a:avLst/>
            </a:prstGeom>
            <a:solidFill>
              <a:schemeClr val="accent1"/>
            </a:solidFill>
            <a:ln w="9525">
              <a:solidFill>
                <a:schemeClr val="tx1"/>
              </a:solidFill>
              <a:miter lim="800000"/>
              <a:headEnd/>
              <a:tailEnd/>
            </a:ln>
          </p:spPr>
          <p:txBody>
            <a:bodyPr wrap="none" anchor="ctr"/>
            <a:lstStyle/>
            <a:p>
              <a:endParaRPr lang="sv-SE">
                <a:solidFill>
                  <a:srgbClr val="000000"/>
                </a:solidFill>
                <a:latin typeface="Verdana" pitchFamily="34" charset="0"/>
                <a:ea typeface="+mn-ea"/>
              </a:endParaRPr>
            </a:p>
          </p:txBody>
        </p:sp>
        <p:sp>
          <p:nvSpPr>
            <p:cNvPr id="18476" name="AutoShape 31"/>
            <p:cNvSpPr>
              <a:spLocks noChangeArrowheads="1"/>
            </p:cNvSpPr>
            <p:nvPr/>
          </p:nvSpPr>
          <p:spPr bwMode="auto">
            <a:xfrm>
              <a:off x="3878" y="1842"/>
              <a:ext cx="273" cy="227"/>
            </a:xfrm>
            <a:prstGeom prst="irregularSeal2">
              <a:avLst/>
            </a:prstGeom>
            <a:solidFill>
              <a:schemeClr val="accent1"/>
            </a:solidFill>
            <a:ln w="9525">
              <a:solidFill>
                <a:schemeClr val="tx1"/>
              </a:solidFill>
              <a:miter lim="800000"/>
              <a:headEnd/>
              <a:tailEnd/>
            </a:ln>
          </p:spPr>
          <p:txBody>
            <a:bodyPr wrap="none" anchor="ctr"/>
            <a:lstStyle/>
            <a:p>
              <a:endParaRPr lang="sv-SE">
                <a:solidFill>
                  <a:srgbClr val="000000"/>
                </a:solidFill>
                <a:latin typeface="Verdana" pitchFamily="34" charset="0"/>
                <a:ea typeface="+mn-ea"/>
              </a:endParaRPr>
            </a:p>
          </p:txBody>
        </p:sp>
        <p:sp>
          <p:nvSpPr>
            <p:cNvPr id="18477" name="AutoShape 32"/>
            <p:cNvSpPr>
              <a:spLocks noChangeArrowheads="1"/>
            </p:cNvSpPr>
            <p:nvPr/>
          </p:nvSpPr>
          <p:spPr bwMode="auto">
            <a:xfrm>
              <a:off x="4286" y="2659"/>
              <a:ext cx="273" cy="227"/>
            </a:xfrm>
            <a:prstGeom prst="irregularSeal2">
              <a:avLst/>
            </a:prstGeom>
            <a:solidFill>
              <a:schemeClr val="accent1"/>
            </a:solidFill>
            <a:ln w="9525">
              <a:solidFill>
                <a:schemeClr val="tx1"/>
              </a:solidFill>
              <a:miter lim="800000"/>
              <a:headEnd/>
              <a:tailEnd/>
            </a:ln>
          </p:spPr>
          <p:txBody>
            <a:bodyPr wrap="none" anchor="ctr"/>
            <a:lstStyle/>
            <a:p>
              <a:endParaRPr lang="sv-SE">
                <a:solidFill>
                  <a:srgbClr val="000000"/>
                </a:solidFill>
                <a:latin typeface="Verdana" pitchFamily="34" charset="0"/>
                <a:ea typeface="+mn-ea"/>
              </a:endParaRPr>
            </a:p>
          </p:txBody>
        </p:sp>
      </p:grpSp>
      <p:sp>
        <p:nvSpPr>
          <p:cNvPr id="206882" name="AutoShape 34"/>
          <p:cNvSpPr>
            <a:spLocks noChangeArrowheads="1"/>
          </p:cNvSpPr>
          <p:nvPr/>
        </p:nvSpPr>
        <p:spPr bwMode="auto">
          <a:xfrm>
            <a:off x="2411413" y="3068638"/>
            <a:ext cx="433387" cy="360362"/>
          </a:xfrm>
          <a:prstGeom prst="irregularSeal2">
            <a:avLst/>
          </a:prstGeom>
          <a:solidFill>
            <a:srgbClr val="FF0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83" name="AutoShape 35"/>
          <p:cNvSpPr>
            <a:spLocks noChangeArrowheads="1"/>
          </p:cNvSpPr>
          <p:nvPr/>
        </p:nvSpPr>
        <p:spPr bwMode="auto">
          <a:xfrm>
            <a:off x="2700339" y="4292602"/>
            <a:ext cx="433387" cy="360363"/>
          </a:xfrm>
          <a:prstGeom prst="irregularSeal2">
            <a:avLst/>
          </a:prstGeom>
          <a:solidFill>
            <a:srgbClr val="FF0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84" name="AutoShape 36"/>
          <p:cNvSpPr>
            <a:spLocks noChangeArrowheads="1"/>
          </p:cNvSpPr>
          <p:nvPr/>
        </p:nvSpPr>
        <p:spPr bwMode="auto">
          <a:xfrm>
            <a:off x="5580063" y="2420938"/>
            <a:ext cx="433387" cy="360362"/>
          </a:xfrm>
          <a:prstGeom prst="irregularSeal2">
            <a:avLst/>
          </a:prstGeom>
          <a:solidFill>
            <a:srgbClr val="FF0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85" name="AutoShape 37"/>
          <p:cNvSpPr>
            <a:spLocks noChangeArrowheads="1"/>
          </p:cNvSpPr>
          <p:nvPr/>
        </p:nvSpPr>
        <p:spPr bwMode="auto">
          <a:xfrm>
            <a:off x="3851275" y="3284538"/>
            <a:ext cx="433388" cy="360362"/>
          </a:xfrm>
          <a:prstGeom prst="irregularSeal2">
            <a:avLst/>
          </a:prstGeom>
          <a:solidFill>
            <a:srgbClr val="FF0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86" name="AutoShape 38"/>
          <p:cNvSpPr>
            <a:spLocks noChangeArrowheads="1"/>
          </p:cNvSpPr>
          <p:nvPr/>
        </p:nvSpPr>
        <p:spPr bwMode="auto">
          <a:xfrm>
            <a:off x="4932363" y="3500438"/>
            <a:ext cx="433387" cy="360362"/>
          </a:xfrm>
          <a:prstGeom prst="irregularSeal2">
            <a:avLst/>
          </a:prstGeom>
          <a:solidFill>
            <a:srgbClr val="FF0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87" name="AutoShape 39"/>
          <p:cNvSpPr>
            <a:spLocks noChangeArrowheads="1"/>
          </p:cNvSpPr>
          <p:nvPr/>
        </p:nvSpPr>
        <p:spPr bwMode="auto">
          <a:xfrm>
            <a:off x="3059113" y="4508502"/>
            <a:ext cx="433387" cy="360363"/>
          </a:xfrm>
          <a:prstGeom prst="irregularSeal2">
            <a:avLst/>
          </a:prstGeom>
          <a:solidFill>
            <a:srgbClr val="FFFF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88" name="AutoShape 40"/>
          <p:cNvSpPr>
            <a:spLocks noChangeArrowheads="1"/>
          </p:cNvSpPr>
          <p:nvPr/>
        </p:nvSpPr>
        <p:spPr bwMode="auto">
          <a:xfrm>
            <a:off x="5508625" y="3500438"/>
            <a:ext cx="433388" cy="360362"/>
          </a:xfrm>
          <a:prstGeom prst="irregularSeal2">
            <a:avLst/>
          </a:prstGeom>
          <a:solidFill>
            <a:srgbClr val="FFFF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89" name="AutoShape 41"/>
          <p:cNvSpPr>
            <a:spLocks noChangeArrowheads="1"/>
          </p:cNvSpPr>
          <p:nvPr/>
        </p:nvSpPr>
        <p:spPr bwMode="auto">
          <a:xfrm>
            <a:off x="3348038" y="3789363"/>
            <a:ext cx="433387" cy="360362"/>
          </a:xfrm>
          <a:prstGeom prst="irregularSeal2">
            <a:avLst/>
          </a:prstGeom>
          <a:solidFill>
            <a:srgbClr val="FFFF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90" name="AutoShape 42"/>
          <p:cNvSpPr>
            <a:spLocks noChangeArrowheads="1"/>
          </p:cNvSpPr>
          <p:nvPr/>
        </p:nvSpPr>
        <p:spPr bwMode="auto">
          <a:xfrm>
            <a:off x="4643438" y="2924177"/>
            <a:ext cx="433387" cy="360363"/>
          </a:xfrm>
          <a:prstGeom prst="irregularSeal2">
            <a:avLst/>
          </a:prstGeom>
          <a:solidFill>
            <a:srgbClr val="FFFF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91" name="AutoShape 43"/>
          <p:cNvSpPr>
            <a:spLocks noChangeArrowheads="1"/>
          </p:cNvSpPr>
          <p:nvPr/>
        </p:nvSpPr>
        <p:spPr bwMode="auto">
          <a:xfrm>
            <a:off x="6156325" y="3933827"/>
            <a:ext cx="433388" cy="360363"/>
          </a:xfrm>
          <a:prstGeom prst="irregularSeal2">
            <a:avLst/>
          </a:prstGeom>
          <a:solidFill>
            <a:srgbClr val="FFFF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92" name="AutoShape 44"/>
          <p:cNvSpPr>
            <a:spLocks noChangeArrowheads="1"/>
          </p:cNvSpPr>
          <p:nvPr/>
        </p:nvSpPr>
        <p:spPr bwMode="auto">
          <a:xfrm>
            <a:off x="4140200" y="3933827"/>
            <a:ext cx="433388" cy="360363"/>
          </a:xfrm>
          <a:prstGeom prst="irregularSeal2">
            <a:avLst/>
          </a:prstGeom>
          <a:solidFill>
            <a:srgbClr val="FFFF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93" name="AutoShape 45"/>
          <p:cNvSpPr>
            <a:spLocks noChangeArrowheads="1"/>
          </p:cNvSpPr>
          <p:nvPr/>
        </p:nvSpPr>
        <p:spPr bwMode="auto">
          <a:xfrm>
            <a:off x="5508625" y="4149727"/>
            <a:ext cx="433388" cy="360363"/>
          </a:xfrm>
          <a:prstGeom prst="irregularSeal2">
            <a:avLst/>
          </a:prstGeom>
          <a:solidFill>
            <a:srgbClr val="FFFF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94" name="AutoShape 46"/>
          <p:cNvSpPr>
            <a:spLocks noChangeArrowheads="1"/>
          </p:cNvSpPr>
          <p:nvPr/>
        </p:nvSpPr>
        <p:spPr bwMode="auto">
          <a:xfrm>
            <a:off x="3708401" y="4365627"/>
            <a:ext cx="433388" cy="360363"/>
          </a:xfrm>
          <a:prstGeom prst="irregularSeal2">
            <a:avLst/>
          </a:prstGeom>
          <a:solidFill>
            <a:srgbClr val="008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95" name="AutoShape 47"/>
          <p:cNvSpPr>
            <a:spLocks noChangeArrowheads="1"/>
          </p:cNvSpPr>
          <p:nvPr/>
        </p:nvSpPr>
        <p:spPr bwMode="auto">
          <a:xfrm>
            <a:off x="6443663" y="3500438"/>
            <a:ext cx="433387" cy="360362"/>
          </a:xfrm>
          <a:prstGeom prst="irregularSeal2">
            <a:avLst/>
          </a:prstGeom>
          <a:solidFill>
            <a:srgbClr val="008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96" name="AutoShape 48"/>
          <p:cNvSpPr>
            <a:spLocks noChangeArrowheads="1"/>
          </p:cNvSpPr>
          <p:nvPr/>
        </p:nvSpPr>
        <p:spPr bwMode="auto">
          <a:xfrm>
            <a:off x="5940425" y="4508502"/>
            <a:ext cx="433388" cy="360363"/>
          </a:xfrm>
          <a:prstGeom prst="irregularSeal2">
            <a:avLst/>
          </a:prstGeom>
          <a:solidFill>
            <a:srgbClr val="008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97" name="AutoShape 49"/>
          <p:cNvSpPr>
            <a:spLocks noChangeArrowheads="1"/>
          </p:cNvSpPr>
          <p:nvPr/>
        </p:nvSpPr>
        <p:spPr bwMode="auto">
          <a:xfrm>
            <a:off x="2555876" y="3716338"/>
            <a:ext cx="433388" cy="360362"/>
          </a:xfrm>
          <a:prstGeom prst="irregularSeal2">
            <a:avLst/>
          </a:prstGeom>
          <a:solidFill>
            <a:srgbClr val="008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98" name="AutoShape 50"/>
          <p:cNvSpPr>
            <a:spLocks noChangeArrowheads="1"/>
          </p:cNvSpPr>
          <p:nvPr/>
        </p:nvSpPr>
        <p:spPr bwMode="auto">
          <a:xfrm>
            <a:off x="5292725" y="3141663"/>
            <a:ext cx="433388" cy="360362"/>
          </a:xfrm>
          <a:prstGeom prst="irregularSeal2">
            <a:avLst/>
          </a:prstGeom>
          <a:solidFill>
            <a:srgbClr val="008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899" name="AutoShape 51"/>
          <p:cNvSpPr>
            <a:spLocks noChangeArrowheads="1"/>
          </p:cNvSpPr>
          <p:nvPr/>
        </p:nvSpPr>
        <p:spPr bwMode="auto">
          <a:xfrm>
            <a:off x="4859338" y="4508502"/>
            <a:ext cx="433387" cy="360363"/>
          </a:xfrm>
          <a:prstGeom prst="irregularSeal2">
            <a:avLst/>
          </a:prstGeom>
          <a:solidFill>
            <a:srgbClr val="008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900" name="AutoShape 52"/>
          <p:cNvSpPr>
            <a:spLocks noChangeArrowheads="1"/>
          </p:cNvSpPr>
          <p:nvPr/>
        </p:nvSpPr>
        <p:spPr bwMode="auto">
          <a:xfrm>
            <a:off x="3924300" y="2420938"/>
            <a:ext cx="433388" cy="360362"/>
          </a:xfrm>
          <a:prstGeom prst="irregularSeal2">
            <a:avLst/>
          </a:prstGeom>
          <a:solidFill>
            <a:srgbClr val="0080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901" name="AutoShape 53"/>
          <p:cNvSpPr>
            <a:spLocks noChangeArrowheads="1"/>
          </p:cNvSpPr>
          <p:nvPr/>
        </p:nvSpPr>
        <p:spPr bwMode="auto">
          <a:xfrm>
            <a:off x="2916239" y="3068638"/>
            <a:ext cx="433387" cy="360362"/>
          </a:xfrm>
          <a:prstGeom prst="irregularSeal2">
            <a:avLst/>
          </a:prstGeom>
          <a:solidFill>
            <a:srgbClr val="9933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902" name="AutoShape 54"/>
          <p:cNvSpPr>
            <a:spLocks noChangeArrowheads="1"/>
          </p:cNvSpPr>
          <p:nvPr/>
        </p:nvSpPr>
        <p:spPr bwMode="auto">
          <a:xfrm>
            <a:off x="3132139" y="3860802"/>
            <a:ext cx="433387" cy="360363"/>
          </a:xfrm>
          <a:prstGeom prst="irregularSeal2">
            <a:avLst/>
          </a:prstGeom>
          <a:solidFill>
            <a:srgbClr val="9933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903" name="AutoShape 55"/>
          <p:cNvSpPr>
            <a:spLocks noChangeArrowheads="1"/>
          </p:cNvSpPr>
          <p:nvPr/>
        </p:nvSpPr>
        <p:spPr bwMode="auto">
          <a:xfrm>
            <a:off x="5651500" y="3068638"/>
            <a:ext cx="433388" cy="360362"/>
          </a:xfrm>
          <a:prstGeom prst="irregularSeal2">
            <a:avLst/>
          </a:prstGeom>
          <a:solidFill>
            <a:srgbClr val="9933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904" name="AutoShape 56"/>
          <p:cNvSpPr>
            <a:spLocks noChangeArrowheads="1"/>
          </p:cNvSpPr>
          <p:nvPr/>
        </p:nvSpPr>
        <p:spPr bwMode="auto">
          <a:xfrm>
            <a:off x="3995738" y="2924177"/>
            <a:ext cx="433387" cy="360363"/>
          </a:xfrm>
          <a:prstGeom prst="irregularSeal2">
            <a:avLst/>
          </a:prstGeom>
          <a:solidFill>
            <a:srgbClr val="9933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905" name="AutoShape 57"/>
          <p:cNvSpPr>
            <a:spLocks noChangeArrowheads="1"/>
          </p:cNvSpPr>
          <p:nvPr/>
        </p:nvSpPr>
        <p:spPr bwMode="auto">
          <a:xfrm>
            <a:off x="5148263" y="4005263"/>
            <a:ext cx="433387" cy="360362"/>
          </a:xfrm>
          <a:prstGeom prst="irregularSeal2">
            <a:avLst/>
          </a:prstGeom>
          <a:solidFill>
            <a:srgbClr val="9933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906" name="AutoShape 58"/>
          <p:cNvSpPr>
            <a:spLocks noChangeArrowheads="1"/>
          </p:cNvSpPr>
          <p:nvPr/>
        </p:nvSpPr>
        <p:spPr bwMode="auto">
          <a:xfrm>
            <a:off x="4140200" y="3500438"/>
            <a:ext cx="433388" cy="360362"/>
          </a:xfrm>
          <a:prstGeom prst="irregularSeal2">
            <a:avLst/>
          </a:prstGeom>
          <a:solidFill>
            <a:srgbClr val="9933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206907" name="AutoShape 59"/>
          <p:cNvSpPr>
            <a:spLocks noChangeArrowheads="1"/>
          </p:cNvSpPr>
          <p:nvPr/>
        </p:nvSpPr>
        <p:spPr bwMode="auto">
          <a:xfrm>
            <a:off x="4356100" y="3789363"/>
            <a:ext cx="433388" cy="360362"/>
          </a:xfrm>
          <a:prstGeom prst="irregularSeal2">
            <a:avLst/>
          </a:prstGeom>
          <a:solidFill>
            <a:srgbClr val="993300"/>
          </a:solidFill>
          <a:ln w="9525">
            <a:solidFill>
              <a:schemeClr val="tx1"/>
            </a:solidFill>
            <a:miter lim="800000"/>
            <a:headEnd/>
            <a:tailEnd/>
          </a:ln>
        </p:spPr>
        <p:txBody>
          <a:bodyPr wrap="none" lIns="91408" tIns="45704" rIns="91408" bIns="45704" anchor="ctr"/>
          <a:lstStyle/>
          <a:p>
            <a:endParaRPr lang="sv-SE">
              <a:solidFill>
                <a:srgbClr val="000000"/>
              </a:solidFill>
              <a:latin typeface="Verdana" pitchFamily="34" charset="0"/>
              <a:ea typeface="+mn-ea"/>
            </a:endParaRPr>
          </a:p>
        </p:txBody>
      </p:sp>
      <p:sp>
        <p:nvSpPr>
          <p:cNvPr id="46" name="Platshållare för sidfot 2"/>
          <p:cNvSpPr>
            <a:spLocks noGrp="1"/>
          </p:cNvSpPr>
          <p:nvPr>
            <p:ph type="ftr" sz="quarter" idx="10"/>
          </p:nvPr>
        </p:nvSpPr>
        <p:spPr>
          <a:xfrm>
            <a:off x="773765" y="6312297"/>
            <a:ext cx="7100990" cy="380120"/>
          </a:xfrm>
        </p:spPr>
        <p:txBody>
          <a:bodyPr/>
          <a:lstStyle/>
          <a:p>
            <a:r>
              <a:rPr lang="sv-SE" dirty="0" smtClean="0">
                <a:solidFill>
                  <a:srgbClr val="FFFFFF"/>
                </a:solidFill>
              </a:rPr>
              <a:t>2013-05-15 / </a:t>
            </a:r>
            <a:r>
              <a:rPr lang="sv-SE" dirty="0">
                <a:solidFill>
                  <a:srgbClr val="FFFFFF"/>
                </a:solidFill>
              </a:rPr>
              <a:t>M </a:t>
            </a:r>
            <a:r>
              <a:rPr lang="sv-SE" dirty="0" err="1">
                <a:solidFill>
                  <a:srgbClr val="FFFFFF"/>
                </a:solidFill>
              </a:rPr>
              <a:t>Lesshammar</a:t>
            </a:r>
            <a:endParaRPr lang="sv-SE" dirty="0">
              <a:solidFill>
                <a:srgbClr val="FFFFFF"/>
              </a:solidFill>
            </a:endParaRPr>
          </a:p>
        </p:txBody>
      </p:sp>
      <p:sp>
        <p:nvSpPr>
          <p:cNvPr id="47" name="Platshållare för bildnummer 3"/>
          <p:cNvSpPr>
            <a:spLocks noGrp="1"/>
          </p:cNvSpPr>
          <p:nvPr>
            <p:ph type="sldNum" sz="quarter" idx="11"/>
          </p:nvPr>
        </p:nvSpPr>
        <p:spPr>
          <a:xfrm>
            <a:off x="381453" y="6305098"/>
            <a:ext cx="304076" cy="380120"/>
          </a:xfrm>
        </p:spPr>
        <p:txBody>
          <a:bodyPr/>
          <a:lstStyle/>
          <a:p>
            <a:fld id="{E6BDBD21-4E8C-4B42-9460-441B9EE7CBEB}" type="slidenum">
              <a:rPr lang="de-DE">
                <a:solidFill>
                  <a:srgbClr val="FFFFFF"/>
                </a:solidFill>
              </a:rPr>
              <a:pPr/>
              <a:t>26</a:t>
            </a:fld>
            <a:endParaRPr lang="de-DE">
              <a:solidFill>
                <a:srgbClr val="FFFFFF"/>
              </a:solidFill>
            </a:endParaRPr>
          </a:p>
        </p:txBody>
      </p:sp>
    </p:spTree>
    <p:extLst>
      <p:ext uri="{BB962C8B-B14F-4D97-AF65-F5344CB8AC3E}">
        <p14:creationId xmlns:p14="http://schemas.microsoft.com/office/powerpoint/2010/main" val="3478713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6882"/>
                                        </p:tgtEl>
                                        <p:attrNameLst>
                                          <p:attrName>style.visibility</p:attrName>
                                        </p:attrNameLst>
                                      </p:cBhvr>
                                      <p:to>
                                        <p:strVal val="visible"/>
                                      </p:to>
                                    </p:set>
                                    <p:animEffect transition="in" filter="diamond(in)">
                                      <p:cBhvr>
                                        <p:cTn id="12" dur="1000"/>
                                        <p:tgtEl>
                                          <p:spTgt spid="206882"/>
                                        </p:tgtEl>
                                      </p:cBhvr>
                                    </p:animEffect>
                                  </p:childTnLst>
                                </p:cTn>
                              </p:par>
                            </p:childTnLst>
                          </p:cTn>
                        </p:par>
                        <p:par>
                          <p:cTn id="13" fill="hold" nodeType="afterGroup">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206884"/>
                                        </p:tgtEl>
                                        <p:attrNameLst>
                                          <p:attrName>style.visibility</p:attrName>
                                        </p:attrNameLst>
                                      </p:cBhvr>
                                      <p:to>
                                        <p:strVal val="visible"/>
                                      </p:to>
                                    </p:set>
                                    <p:animEffect transition="in" filter="diamond(in)">
                                      <p:cBhvr>
                                        <p:cTn id="16" dur="500"/>
                                        <p:tgtEl>
                                          <p:spTgt spid="206884"/>
                                        </p:tgtEl>
                                      </p:cBhvr>
                                    </p:animEffect>
                                  </p:childTnLst>
                                </p:cTn>
                              </p:par>
                            </p:childTnLst>
                          </p:cTn>
                        </p:par>
                        <p:par>
                          <p:cTn id="17" fill="hold" nodeType="afterGroup">
                            <p:stCondLst>
                              <p:cond delay="1500"/>
                            </p:stCondLst>
                            <p:childTnLst>
                              <p:par>
                                <p:cTn id="18" presetID="8" presetClass="entr" presetSubtype="16" fill="hold" grpId="0" nodeType="afterEffect">
                                  <p:stCondLst>
                                    <p:cond delay="0"/>
                                  </p:stCondLst>
                                  <p:childTnLst>
                                    <p:set>
                                      <p:cBhvr>
                                        <p:cTn id="19" dur="1" fill="hold">
                                          <p:stCondLst>
                                            <p:cond delay="0"/>
                                          </p:stCondLst>
                                        </p:cTn>
                                        <p:tgtEl>
                                          <p:spTgt spid="206885"/>
                                        </p:tgtEl>
                                        <p:attrNameLst>
                                          <p:attrName>style.visibility</p:attrName>
                                        </p:attrNameLst>
                                      </p:cBhvr>
                                      <p:to>
                                        <p:strVal val="visible"/>
                                      </p:to>
                                    </p:set>
                                    <p:animEffect transition="in" filter="diamond(in)">
                                      <p:cBhvr>
                                        <p:cTn id="20" dur="1000"/>
                                        <p:tgtEl>
                                          <p:spTgt spid="206885"/>
                                        </p:tgtEl>
                                      </p:cBhvr>
                                    </p:animEffect>
                                  </p:childTnLst>
                                </p:cTn>
                              </p:par>
                            </p:childTnLst>
                          </p:cTn>
                        </p:par>
                        <p:par>
                          <p:cTn id="21" fill="hold" nodeType="afterGroup">
                            <p:stCondLst>
                              <p:cond delay="2500"/>
                            </p:stCondLst>
                            <p:childTnLst>
                              <p:par>
                                <p:cTn id="22" presetID="8" presetClass="entr" presetSubtype="16" fill="hold" grpId="0" nodeType="afterEffect">
                                  <p:stCondLst>
                                    <p:cond delay="0"/>
                                  </p:stCondLst>
                                  <p:childTnLst>
                                    <p:set>
                                      <p:cBhvr>
                                        <p:cTn id="23" dur="1" fill="hold">
                                          <p:stCondLst>
                                            <p:cond delay="0"/>
                                          </p:stCondLst>
                                        </p:cTn>
                                        <p:tgtEl>
                                          <p:spTgt spid="206886"/>
                                        </p:tgtEl>
                                        <p:attrNameLst>
                                          <p:attrName>style.visibility</p:attrName>
                                        </p:attrNameLst>
                                      </p:cBhvr>
                                      <p:to>
                                        <p:strVal val="visible"/>
                                      </p:to>
                                    </p:set>
                                    <p:animEffect transition="in" filter="diamond(in)">
                                      <p:cBhvr>
                                        <p:cTn id="24" dur="1000"/>
                                        <p:tgtEl>
                                          <p:spTgt spid="206886"/>
                                        </p:tgtEl>
                                      </p:cBhvr>
                                    </p:animEffect>
                                  </p:childTnLst>
                                </p:cTn>
                              </p:par>
                            </p:childTnLst>
                          </p:cTn>
                        </p:par>
                        <p:par>
                          <p:cTn id="25" fill="hold" nodeType="afterGroup">
                            <p:stCondLst>
                              <p:cond delay="3500"/>
                            </p:stCondLst>
                            <p:childTnLst>
                              <p:par>
                                <p:cTn id="26" presetID="8" presetClass="entr" presetSubtype="16" fill="hold" grpId="0" nodeType="afterEffect">
                                  <p:stCondLst>
                                    <p:cond delay="0"/>
                                  </p:stCondLst>
                                  <p:childTnLst>
                                    <p:set>
                                      <p:cBhvr>
                                        <p:cTn id="27" dur="1" fill="hold">
                                          <p:stCondLst>
                                            <p:cond delay="0"/>
                                          </p:stCondLst>
                                        </p:cTn>
                                        <p:tgtEl>
                                          <p:spTgt spid="206883"/>
                                        </p:tgtEl>
                                        <p:attrNameLst>
                                          <p:attrName>style.visibility</p:attrName>
                                        </p:attrNameLst>
                                      </p:cBhvr>
                                      <p:to>
                                        <p:strVal val="visible"/>
                                      </p:to>
                                    </p:set>
                                    <p:animEffect transition="in" filter="diamond(in)">
                                      <p:cBhvr>
                                        <p:cTn id="28" dur="1000"/>
                                        <p:tgtEl>
                                          <p:spTgt spid="2068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06887"/>
                                        </p:tgtEl>
                                        <p:attrNameLst>
                                          <p:attrName>style.visibility</p:attrName>
                                        </p:attrNameLst>
                                      </p:cBhvr>
                                      <p:to>
                                        <p:strVal val="visible"/>
                                      </p:to>
                                    </p:set>
                                    <p:animEffect transition="in" filter="diamond(in)">
                                      <p:cBhvr>
                                        <p:cTn id="33" dur="1000"/>
                                        <p:tgtEl>
                                          <p:spTgt spid="206887"/>
                                        </p:tgtEl>
                                      </p:cBhvr>
                                    </p:animEffect>
                                  </p:childTnLst>
                                </p:cTn>
                              </p:par>
                            </p:childTnLst>
                          </p:cTn>
                        </p:par>
                        <p:par>
                          <p:cTn id="34" fill="hold" nodeType="afterGroup">
                            <p:stCondLst>
                              <p:cond delay="1000"/>
                            </p:stCondLst>
                            <p:childTnLst>
                              <p:par>
                                <p:cTn id="35" presetID="8" presetClass="entr" presetSubtype="16" fill="hold" grpId="0" nodeType="afterEffect">
                                  <p:stCondLst>
                                    <p:cond delay="0"/>
                                  </p:stCondLst>
                                  <p:childTnLst>
                                    <p:set>
                                      <p:cBhvr>
                                        <p:cTn id="36" dur="1" fill="hold">
                                          <p:stCondLst>
                                            <p:cond delay="0"/>
                                          </p:stCondLst>
                                        </p:cTn>
                                        <p:tgtEl>
                                          <p:spTgt spid="206888"/>
                                        </p:tgtEl>
                                        <p:attrNameLst>
                                          <p:attrName>style.visibility</p:attrName>
                                        </p:attrNameLst>
                                      </p:cBhvr>
                                      <p:to>
                                        <p:strVal val="visible"/>
                                      </p:to>
                                    </p:set>
                                    <p:animEffect transition="in" filter="diamond(in)">
                                      <p:cBhvr>
                                        <p:cTn id="37" dur="1000"/>
                                        <p:tgtEl>
                                          <p:spTgt spid="206888"/>
                                        </p:tgtEl>
                                      </p:cBhvr>
                                    </p:animEffect>
                                  </p:childTnLst>
                                </p:cTn>
                              </p:par>
                            </p:childTnLst>
                          </p:cTn>
                        </p:par>
                        <p:par>
                          <p:cTn id="38" fill="hold" nodeType="afterGroup">
                            <p:stCondLst>
                              <p:cond delay="2000"/>
                            </p:stCondLst>
                            <p:childTnLst>
                              <p:par>
                                <p:cTn id="39" presetID="8" presetClass="entr" presetSubtype="16" fill="hold" grpId="0" nodeType="afterEffect">
                                  <p:stCondLst>
                                    <p:cond delay="0"/>
                                  </p:stCondLst>
                                  <p:childTnLst>
                                    <p:set>
                                      <p:cBhvr>
                                        <p:cTn id="40" dur="1" fill="hold">
                                          <p:stCondLst>
                                            <p:cond delay="0"/>
                                          </p:stCondLst>
                                        </p:cTn>
                                        <p:tgtEl>
                                          <p:spTgt spid="206889"/>
                                        </p:tgtEl>
                                        <p:attrNameLst>
                                          <p:attrName>style.visibility</p:attrName>
                                        </p:attrNameLst>
                                      </p:cBhvr>
                                      <p:to>
                                        <p:strVal val="visible"/>
                                      </p:to>
                                    </p:set>
                                    <p:animEffect transition="in" filter="diamond(in)">
                                      <p:cBhvr>
                                        <p:cTn id="41" dur="1000"/>
                                        <p:tgtEl>
                                          <p:spTgt spid="206889"/>
                                        </p:tgtEl>
                                      </p:cBhvr>
                                    </p:animEffect>
                                  </p:childTnLst>
                                </p:cTn>
                              </p:par>
                            </p:childTnLst>
                          </p:cTn>
                        </p:par>
                        <p:par>
                          <p:cTn id="42" fill="hold" nodeType="afterGroup">
                            <p:stCondLst>
                              <p:cond delay="3000"/>
                            </p:stCondLst>
                            <p:childTnLst>
                              <p:par>
                                <p:cTn id="43" presetID="8" presetClass="entr" presetSubtype="16" fill="hold" grpId="0" nodeType="afterEffect">
                                  <p:stCondLst>
                                    <p:cond delay="0"/>
                                  </p:stCondLst>
                                  <p:childTnLst>
                                    <p:set>
                                      <p:cBhvr>
                                        <p:cTn id="44" dur="1" fill="hold">
                                          <p:stCondLst>
                                            <p:cond delay="0"/>
                                          </p:stCondLst>
                                        </p:cTn>
                                        <p:tgtEl>
                                          <p:spTgt spid="206890"/>
                                        </p:tgtEl>
                                        <p:attrNameLst>
                                          <p:attrName>style.visibility</p:attrName>
                                        </p:attrNameLst>
                                      </p:cBhvr>
                                      <p:to>
                                        <p:strVal val="visible"/>
                                      </p:to>
                                    </p:set>
                                    <p:animEffect transition="in" filter="diamond(in)">
                                      <p:cBhvr>
                                        <p:cTn id="45" dur="1000"/>
                                        <p:tgtEl>
                                          <p:spTgt spid="206890"/>
                                        </p:tgtEl>
                                      </p:cBhvr>
                                    </p:animEffect>
                                  </p:childTnLst>
                                </p:cTn>
                              </p:par>
                            </p:childTnLst>
                          </p:cTn>
                        </p:par>
                        <p:par>
                          <p:cTn id="46" fill="hold" nodeType="afterGroup">
                            <p:stCondLst>
                              <p:cond delay="4000"/>
                            </p:stCondLst>
                            <p:childTnLst>
                              <p:par>
                                <p:cTn id="47" presetID="8" presetClass="entr" presetSubtype="16" fill="hold" grpId="0" nodeType="afterEffect">
                                  <p:stCondLst>
                                    <p:cond delay="0"/>
                                  </p:stCondLst>
                                  <p:childTnLst>
                                    <p:set>
                                      <p:cBhvr>
                                        <p:cTn id="48" dur="1" fill="hold">
                                          <p:stCondLst>
                                            <p:cond delay="0"/>
                                          </p:stCondLst>
                                        </p:cTn>
                                        <p:tgtEl>
                                          <p:spTgt spid="206891"/>
                                        </p:tgtEl>
                                        <p:attrNameLst>
                                          <p:attrName>style.visibility</p:attrName>
                                        </p:attrNameLst>
                                      </p:cBhvr>
                                      <p:to>
                                        <p:strVal val="visible"/>
                                      </p:to>
                                    </p:set>
                                    <p:animEffect transition="in" filter="diamond(in)">
                                      <p:cBhvr>
                                        <p:cTn id="49" dur="1000"/>
                                        <p:tgtEl>
                                          <p:spTgt spid="206891"/>
                                        </p:tgtEl>
                                      </p:cBhvr>
                                    </p:animEffect>
                                  </p:childTnLst>
                                </p:cTn>
                              </p:par>
                            </p:childTnLst>
                          </p:cTn>
                        </p:par>
                        <p:par>
                          <p:cTn id="50" fill="hold" nodeType="afterGroup">
                            <p:stCondLst>
                              <p:cond delay="5000"/>
                            </p:stCondLst>
                            <p:childTnLst>
                              <p:par>
                                <p:cTn id="51" presetID="8" presetClass="entr" presetSubtype="16" fill="hold" grpId="0" nodeType="afterEffect">
                                  <p:stCondLst>
                                    <p:cond delay="0"/>
                                  </p:stCondLst>
                                  <p:childTnLst>
                                    <p:set>
                                      <p:cBhvr>
                                        <p:cTn id="52" dur="1" fill="hold">
                                          <p:stCondLst>
                                            <p:cond delay="0"/>
                                          </p:stCondLst>
                                        </p:cTn>
                                        <p:tgtEl>
                                          <p:spTgt spid="206892"/>
                                        </p:tgtEl>
                                        <p:attrNameLst>
                                          <p:attrName>style.visibility</p:attrName>
                                        </p:attrNameLst>
                                      </p:cBhvr>
                                      <p:to>
                                        <p:strVal val="visible"/>
                                      </p:to>
                                    </p:set>
                                    <p:animEffect transition="in" filter="diamond(in)">
                                      <p:cBhvr>
                                        <p:cTn id="53" dur="1000"/>
                                        <p:tgtEl>
                                          <p:spTgt spid="206892"/>
                                        </p:tgtEl>
                                      </p:cBhvr>
                                    </p:animEffect>
                                  </p:childTnLst>
                                </p:cTn>
                              </p:par>
                            </p:childTnLst>
                          </p:cTn>
                        </p:par>
                        <p:par>
                          <p:cTn id="54" fill="hold" nodeType="afterGroup">
                            <p:stCondLst>
                              <p:cond delay="6000"/>
                            </p:stCondLst>
                            <p:childTnLst>
                              <p:par>
                                <p:cTn id="55" presetID="8" presetClass="entr" presetSubtype="16" fill="hold" grpId="0" nodeType="afterEffect">
                                  <p:stCondLst>
                                    <p:cond delay="0"/>
                                  </p:stCondLst>
                                  <p:childTnLst>
                                    <p:set>
                                      <p:cBhvr>
                                        <p:cTn id="56" dur="1" fill="hold">
                                          <p:stCondLst>
                                            <p:cond delay="0"/>
                                          </p:stCondLst>
                                        </p:cTn>
                                        <p:tgtEl>
                                          <p:spTgt spid="206893"/>
                                        </p:tgtEl>
                                        <p:attrNameLst>
                                          <p:attrName>style.visibility</p:attrName>
                                        </p:attrNameLst>
                                      </p:cBhvr>
                                      <p:to>
                                        <p:strVal val="visible"/>
                                      </p:to>
                                    </p:set>
                                    <p:animEffect transition="in" filter="diamond(in)">
                                      <p:cBhvr>
                                        <p:cTn id="57" dur="1000"/>
                                        <p:tgtEl>
                                          <p:spTgt spid="206893"/>
                                        </p:tgtEl>
                                      </p:cBhvr>
                                    </p:animEffect>
                                  </p:childTnLst>
                                </p:cTn>
                              </p:par>
                            </p:childTnLst>
                          </p:cTn>
                        </p:par>
                        <p:par>
                          <p:cTn id="58" fill="hold" nodeType="afterGroup">
                            <p:stCondLst>
                              <p:cond delay="7000"/>
                            </p:stCondLst>
                            <p:childTnLst>
                              <p:par>
                                <p:cTn id="59" presetID="8" presetClass="entr" presetSubtype="16" fill="hold" grpId="0" nodeType="afterEffect">
                                  <p:stCondLst>
                                    <p:cond delay="0"/>
                                  </p:stCondLst>
                                  <p:childTnLst>
                                    <p:set>
                                      <p:cBhvr>
                                        <p:cTn id="60" dur="1" fill="hold">
                                          <p:stCondLst>
                                            <p:cond delay="0"/>
                                          </p:stCondLst>
                                        </p:cTn>
                                        <p:tgtEl>
                                          <p:spTgt spid="206894"/>
                                        </p:tgtEl>
                                        <p:attrNameLst>
                                          <p:attrName>style.visibility</p:attrName>
                                        </p:attrNameLst>
                                      </p:cBhvr>
                                      <p:to>
                                        <p:strVal val="visible"/>
                                      </p:to>
                                    </p:set>
                                    <p:animEffect transition="in" filter="diamond(in)">
                                      <p:cBhvr>
                                        <p:cTn id="61" dur="1000"/>
                                        <p:tgtEl>
                                          <p:spTgt spid="206894"/>
                                        </p:tgtEl>
                                      </p:cBhvr>
                                    </p:animEffect>
                                  </p:childTnLst>
                                </p:cTn>
                              </p:par>
                            </p:childTnLst>
                          </p:cTn>
                        </p:par>
                        <p:par>
                          <p:cTn id="62" fill="hold" nodeType="afterGroup">
                            <p:stCondLst>
                              <p:cond delay="8000"/>
                            </p:stCondLst>
                            <p:childTnLst>
                              <p:par>
                                <p:cTn id="63" presetID="8" presetClass="entr" presetSubtype="16" fill="hold" grpId="0" nodeType="afterEffect">
                                  <p:stCondLst>
                                    <p:cond delay="0"/>
                                  </p:stCondLst>
                                  <p:childTnLst>
                                    <p:set>
                                      <p:cBhvr>
                                        <p:cTn id="64" dur="1" fill="hold">
                                          <p:stCondLst>
                                            <p:cond delay="0"/>
                                          </p:stCondLst>
                                        </p:cTn>
                                        <p:tgtEl>
                                          <p:spTgt spid="206895"/>
                                        </p:tgtEl>
                                        <p:attrNameLst>
                                          <p:attrName>style.visibility</p:attrName>
                                        </p:attrNameLst>
                                      </p:cBhvr>
                                      <p:to>
                                        <p:strVal val="visible"/>
                                      </p:to>
                                    </p:set>
                                    <p:animEffect transition="in" filter="diamond(in)">
                                      <p:cBhvr>
                                        <p:cTn id="65" dur="1000"/>
                                        <p:tgtEl>
                                          <p:spTgt spid="206895"/>
                                        </p:tgtEl>
                                      </p:cBhvr>
                                    </p:animEffect>
                                  </p:childTnLst>
                                </p:cTn>
                              </p:par>
                            </p:childTnLst>
                          </p:cTn>
                        </p:par>
                        <p:par>
                          <p:cTn id="66" fill="hold" nodeType="afterGroup">
                            <p:stCondLst>
                              <p:cond delay="9000"/>
                            </p:stCondLst>
                            <p:childTnLst>
                              <p:par>
                                <p:cTn id="67" presetID="8" presetClass="entr" presetSubtype="16" fill="hold" grpId="0" nodeType="afterEffect">
                                  <p:stCondLst>
                                    <p:cond delay="0"/>
                                  </p:stCondLst>
                                  <p:childTnLst>
                                    <p:set>
                                      <p:cBhvr>
                                        <p:cTn id="68" dur="1" fill="hold">
                                          <p:stCondLst>
                                            <p:cond delay="0"/>
                                          </p:stCondLst>
                                        </p:cTn>
                                        <p:tgtEl>
                                          <p:spTgt spid="206896"/>
                                        </p:tgtEl>
                                        <p:attrNameLst>
                                          <p:attrName>style.visibility</p:attrName>
                                        </p:attrNameLst>
                                      </p:cBhvr>
                                      <p:to>
                                        <p:strVal val="visible"/>
                                      </p:to>
                                    </p:set>
                                    <p:animEffect transition="in" filter="diamond(in)">
                                      <p:cBhvr>
                                        <p:cTn id="69" dur="1000"/>
                                        <p:tgtEl>
                                          <p:spTgt spid="206896"/>
                                        </p:tgtEl>
                                      </p:cBhvr>
                                    </p:animEffect>
                                  </p:childTnLst>
                                </p:cTn>
                              </p:par>
                            </p:childTnLst>
                          </p:cTn>
                        </p:par>
                        <p:par>
                          <p:cTn id="70" fill="hold" nodeType="afterGroup">
                            <p:stCondLst>
                              <p:cond delay="10000"/>
                            </p:stCondLst>
                            <p:childTnLst>
                              <p:par>
                                <p:cTn id="71" presetID="8" presetClass="entr" presetSubtype="16" fill="hold" grpId="0" nodeType="afterEffect">
                                  <p:stCondLst>
                                    <p:cond delay="0"/>
                                  </p:stCondLst>
                                  <p:childTnLst>
                                    <p:set>
                                      <p:cBhvr>
                                        <p:cTn id="72" dur="1" fill="hold">
                                          <p:stCondLst>
                                            <p:cond delay="0"/>
                                          </p:stCondLst>
                                        </p:cTn>
                                        <p:tgtEl>
                                          <p:spTgt spid="206897"/>
                                        </p:tgtEl>
                                        <p:attrNameLst>
                                          <p:attrName>style.visibility</p:attrName>
                                        </p:attrNameLst>
                                      </p:cBhvr>
                                      <p:to>
                                        <p:strVal val="visible"/>
                                      </p:to>
                                    </p:set>
                                    <p:animEffect transition="in" filter="diamond(in)">
                                      <p:cBhvr>
                                        <p:cTn id="73" dur="1000"/>
                                        <p:tgtEl>
                                          <p:spTgt spid="206897"/>
                                        </p:tgtEl>
                                      </p:cBhvr>
                                    </p:animEffect>
                                  </p:childTnLst>
                                </p:cTn>
                              </p:par>
                            </p:childTnLst>
                          </p:cTn>
                        </p:par>
                        <p:par>
                          <p:cTn id="74" fill="hold" nodeType="afterGroup">
                            <p:stCondLst>
                              <p:cond delay="11000"/>
                            </p:stCondLst>
                            <p:childTnLst>
                              <p:par>
                                <p:cTn id="75" presetID="8" presetClass="entr" presetSubtype="16" fill="hold" grpId="0" nodeType="afterEffect">
                                  <p:stCondLst>
                                    <p:cond delay="0"/>
                                  </p:stCondLst>
                                  <p:childTnLst>
                                    <p:set>
                                      <p:cBhvr>
                                        <p:cTn id="76" dur="1" fill="hold">
                                          <p:stCondLst>
                                            <p:cond delay="0"/>
                                          </p:stCondLst>
                                        </p:cTn>
                                        <p:tgtEl>
                                          <p:spTgt spid="206898"/>
                                        </p:tgtEl>
                                        <p:attrNameLst>
                                          <p:attrName>style.visibility</p:attrName>
                                        </p:attrNameLst>
                                      </p:cBhvr>
                                      <p:to>
                                        <p:strVal val="visible"/>
                                      </p:to>
                                    </p:set>
                                    <p:animEffect transition="in" filter="diamond(in)">
                                      <p:cBhvr>
                                        <p:cTn id="77" dur="1000"/>
                                        <p:tgtEl>
                                          <p:spTgt spid="206898"/>
                                        </p:tgtEl>
                                      </p:cBhvr>
                                    </p:animEffect>
                                  </p:childTnLst>
                                </p:cTn>
                              </p:par>
                            </p:childTnLst>
                          </p:cTn>
                        </p:par>
                        <p:par>
                          <p:cTn id="78" fill="hold" nodeType="afterGroup">
                            <p:stCondLst>
                              <p:cond delay="12000"/>
                            </p:stCondLst>
                            <p:childTnLst>
                              <p:par>
                                <p:cTn id="79" presetID="8" presetClass="entr" presetSubtype="16" fill="hold" grpId="0" nodeType="afterEffect">
                                  <p:stCondLst>
                                    <p:cond delay="0"/>
                                  </p:stCondLst>
                                  <p:childTnLst>
                                    <p:set>
                                      <p:cBhvr>
                                        <p:cTn id="80" dur="1" fill="hold">
                                          <p:stCondLst>
                                            <p:cond delay="0"/>
                                          </p:stCondLst>
                                        </p:cTn>
                                        <p:tgtEl>
                                          <p:spTgt spid="206899"/>
                                        </p:tgtEl>
                                        <p:attrNameLst>
                                          <p:attrName>style.visibility</p:attrName>
                                        </p:attrNameLst>
                                      </p:cBhvr>
                                      <p:to>
                                        <p:strVal val="visible"/>
                                      </p:to>
                                    </p:set>
                                    <p:animEffect transition="in" filter="diamond(in)">
                                      <p:cBhvr>
                                        <p:cTn id="81" dur="1000"/>
                                        <p:tgtEl>
                                          <p:spTgt spid="206899"/>
                                        </p:tgtEl>
                                      </p:cBhvr>
                                    </p:animEffect>
                                  </p:childTnLst>
                                </p:cTn>
                              </p:par>
                            </p:childTnLst>
                          </p:cTn>
                        </p:par>
                        <p:par>
                          <p:cTn id="82" fill="hold" nodeType="afterGroup">
                            <p:stCondLst>
                              <p:cond delay="13000"/>
                            </p:stCondLst>
                            <p:childTnLst>
                              <p:par>
                                <p:cTn id="83" presetID="8" presetClass="entr" presetSubtype="16" fill="hold" grpId="0" nodeType="afterEffect">
                                  <p:stCondLst>
                                    <p:cond delay="0"/>
                                  </p:stCondLst>
                                  <p:childTnLst>
                                    <p:set>
                                      <p:cBhvr>
                                        <p:cTn id="84" dur="1" fill="hold">
                                          <p:stCondLst>
                                            <p:cond delay="0"/>
                                          </p:stCondLst>
                                        </p:cTn>
                                        <p:tgtEl>
                                          <p:spTgt spid="206900"/>
                                        </p:tgtEl>
                                        <p:attrNameLst>
                                          <p:attrName>style.visibility</p:attrName>
                                        </p:attrNameLst>
                                      </p:cBhvr>
                                      <p:to>
                                        <p:strVal val="visible"/>
                                      </p:to>
                                    </p:set>
                                    <p:animEffect transition="in" filter="diamond(in)">
                                      <p:cBhvr>
                                        <p:cTn id="85" dur="1000"/>
                                        <p:tgtEl>
                                          <p:spTgt spid="206900"/>
                                        </p:tgtEl>
                                      </p:cBhvr>
                                    </p:animEffect>
                                  </p:childTnLst>
                                </p:cTn>
                              </p:par>
                            </p:childTnLst>
                          </p:cTn>
                        </p:par>
                        <p:par>
                          <p:cTn id="86" fill="hold" nodeType="afterGroup">
                            <p:stCondLst>
                              <p:cond delay="14000"/>
                            </p:stCondLst>
                            <p:childTnLst>
                              <p:par>
                                <p:cTn id="87" presetID="8" presetClass="entr" presetSubtype="16" fill="hold" grpId="0" nodeType="afterEffect">
                                  <p:stCondLst>
                                    <p:cond delay="0"/>
                                  </p:stCondLst>
                                  <p:childTnLst>
                                    <p:set>
                                      <p:cBhvr>
                                        <p:cTn id="88" dur="1" fill="hold">
                                          <p:stCondLst>
                                            <p:cond delay="0"/>
                                          </p:stCondLst>
                                        </p:cTn>
                                        <p:tgtEl>
                                          <p:spTgt spid="206901"/>
                                        </p:tgtEl>
                                        <p:attrNameLst>
                                          <p:attrName>style.visibility</p:attrName>
                                        </p:attrNameLst>
                                      </p:cBhvr>
                                      <p:to>
                                        <p:strVal val="visible"/>
                                      </p:to>
                                    </p:set>
                                    <p:animEffect transition="in" filter="diamond(in)">
                                      <p:cBhvr>
                                        <p:cTn id="89" dur="1000"/>
                                        <p:tgtEl>
                                          <p:spTgt spid="206901"/>
                                        </p:tgtEl>
                                      </p:cBhvr>
                                    </p:animEffect>
                                  </p:childTnLst>
                                </p:cTn>
                              </p:par>
                            </p:childTnLst>
                          </p:cTn>
                        </p:par>
                        <p:par>
                          <p:cTn id="90" fill="hold" nodeType="afterGroup">
                            <p:stCondLst>
                              <p:cond delay="15000"/>
                            </p:stCondLst>
                            <p:childTnLst>
                              <p:par>
                                <p:cTn id="91" presetID="8" presetClass="entr" presetSubtype="16" fill="hold" grpId="0" nodeType="afterEffect">
                                  <p:stCondLst>
                                    <p:cond delay="0"/>
                                  </p:stCondLst>
                                  <p:childTnLst>
                                    <p:set>
                                      <p:cBhvr>
                                        <p:cTn id="92" dur="1" fill="hold">
                                          <p:stCondLst>
                                            <p:cond delay="0"/>
                                          </p:stCondLst>
                                        </p:cTn>
                                        <p:tgtEl>
                                          <p:spTgt spid="206902"/>
                                        </p:tgtEl>
                                        <p:attrNameLst>
                                          <p:attrName>style.visibility</p:attrName>
                                        </p:attrNameLst>
                                      </p:cBhvr>
                                      <p:to>
                                        <p:strVal val="visible"/>
                                      </p:to>
                                    </p:set>
                                    <p:animEffect transition="in" filter="diamond(in)">
                                      <p:cBhvr>
                                        <p:cTn id="93" dur="1000"/>
                                        <p:tgtEl>
                                          <p:spTgt spid="206902"/>
                                        </p:tgtEl>
                                      </p:cBhvr>
                                    </p:animEffect>
                                  </p:childTnLst>
                                </p:cTn>
                              </p:par>
                            </p:childTnLst>
                          </p:cTn>
                        </p:par>
                        <p:par>
                          <p:cTn id="94" fill="hold" nodeType="afterGroup">
                            <p:stCondLst>
                              <p:cond delay="16000"/>
                            </p:stCondLst>
                            <p:childTnLst>
                              <p:par>
                                <p:cTn id="95" presetID="8" presetClass="entr" presetSubtype="16" fill="hold" grpId="0" nodeType="afterEffect">
                                  <p:stCondLst>
                                    <p:cond delay="0"/>
                                  </p:stCondLst>
                                  <p:childTnLst>
                                    <p:set>
                                      <p:cBhvr>
                                        <p:cTn id="96" dur="1" fill="hold">
                                          <p:stCondLst>
                                            <p:cond delay="0"/>
                                          </p:stCondLst>
                                        </p:cTn>
                                        <p:tgtEl>
                                          <p:spTgt spid="206903"/>
                                        </p:tgtEl>
                                        <p:attrNameLst>
                                          <p:attrName>style.visibility</p:attrName>
                                        </p:attrNameLst>
                                      </p:cBhvr>
                                      <p:to>
                                        <p:strVal val="visible"/>
                                      </p:to>
                                    </p:set>
                                    <p:animEffect transition="in" filter="diamond(in)">
                                      <p:cBhvr>
                                        <p:cTn id="97" dur="1000"/>
                                        <p:tgtEl>
                                          <p:spTgt spid="206903"/>
                                        </p:tgtEl>
                                      </p:cBhvr>
                                    </p:animEffect>
                                  </p:childTnLst>
                                </p:cTn>
                              </p:par>
                            </p:childTnLst>
                          </p:cTn>
                        </p:par>
                        <p:par>
                          <p:cTn id="98" fill="hold" nodeType="afterGroup">
                            <p:stCondLst>
                              <p:cond delay="17000"/>
                            </p:stCondLst>
                            <p:childTnLst>
                              <p:par>
                                <p:cTn id="99" presetID="8" presetClass="entr" presetSubtype="16" fill="hold" grpId="0" nodeType="afterEffect">
                                  <p:stCondLst>
                                    <p:cond delay="0"/>
                                  </p:stCondLst>
                                  <p:childTnLst>
                                    <p:set>
                                      <p:cBhvr>
                                        <p:cTn id="100" dur="1" fill="hold">
                                          <p:stCondLst>
                                            <p:cond delay="0"/>
                                          </p:stCondLst>
                                        </p:cTn>
                                        <p:tgtEl>
                                          <p:spTgt spid="206904"/>
                                        </p:tgtEl>
                                        <p:attrNameLst>
                                          <p:attrName>style.visibility</p:attrName>
                                        </p:attrNameLst>
                                      </p:cBhvr>
                                      <p:to>
                                        <p:strVal val="visible"/>
                                      </p:to>
                                    </p:set>
                                    <p:animEffect transition="in" filter="diamond(in)">
                                      <p:cBhvr>
                                        <p:cTn id="101" dur="1000"/>
                                        <p:tgtEl>
                                          <p:spTgt spid="206904"/>
                                        </p:tgtEl>
                                      </p:cBhvr>
                                    </p:animEffect>
                                  </p:childTnLst>
                                </p:cTn>
                              </p:par>
                            </p:childTnLst>
                          </p:cTn>
                        </p:par>
                        <p:par>
                          <p:cTn id="102" fill="hold" nodeType="afterGroup">
                            <p:stCondLst>
                              <p:cond delay="18000"/>
                            </p:stCondLst>
                            <p:childTnLst>
                              <p:par>
                                <p:cTn id="103" presetID="8" presetClass="entr" presetSubtype="16" fill="hold" grpId="0" nodeType="afterEffect">
                                  <p:stCondLst>
                                    <p:cond delay="0"/>
                                  </p:stCondLst>
                                  <p:childTnLst>
                                    <p:set>
                                      <p:cBhvr>
                                        <p:cTn id="104" dur="1" fill="hold">
                                          <p:stCondLst>
                                            <p:cond delay="0"/>
                                          </p:stCondLst>
                                        </p:cTn>
                                        <p:tgtEl>
                                          <p:spTgt spid="206905"/>
                                        </p:tgtEl>
                                        <p:attrNameLst>
                                          <p:attrName>style.visibility</p:attrName>
                                        </p:attrNameLst>
                                      </p:cBhvr>
                                      <p:to>
                                        <p:strVal val="visible"/>
                                      </p:to>
                                    </p:set>
                                    <p:animEffect transition="in" filter="diamond(in)">
                                      <p:cBhvr>
                                        <p:cTn id="105" dur="1000"/>
                                        <p:tgtEl>
                                          <p:spTgt spid="206905"/>
                                        </p:tgtEl>
                                      </p:cBhvr>
                                    </p:animEffect>
                                  </p:childTnLst>
                                </p:cTn>
                              </p:par>
                            </p:childTnLst>
                          </p:cTn>
                        </p:par>
                        <p:par>
                          <p:cTn id="106" fill="hold" nodeType="afterGroup">
                            <p:stCondLst>
                              <p:cond delay="19000"/>
                            </p:stCondLst>
                            <p:childTnLst>
                              <p:par>
                                <p:cTn id="107" presetID="8" presetClass="entr" presetSubtype="16" fill="hold" grpId="0" nodeType="afterEffect">
                                  <p:stCondLst>
                                    <p:cond delay="0"/>
                                  </p:stCondLst>
                                  <p:childTnLst>
                                    <p:set>
                                      <p:cBhvr>
                                        <p:cTn id="108" dur="1" fill="hold">
                                          <p:stCondLst>
                                            <p:cond delay="0"/>
                                          </p:stCondLst>
                                        </p:cTn>
                                        <p:tgtEl>
                                          <p:spTgt spid="206906"/>
                                        </p:tgtEl>
                                        <p:attrNameLst>
                                          <p:attrName>style.visibility</p:attrName>
                                        </p:attrNameLst>
                                      </p:cBhvr>
                                      <p:to>
                                        <p:strVal val="visible"/>
                                      </p:to>
                                    </p:set>
                                    <p:animEffect transition="in" filter="diamond(in)">
                                      <p:cBhvr>
                                        <p:cTn id="109" dur="1000"/>
                                        <p:tgtEl>
                                          <p:spTgt spid="206906"/>
                                        </p:tgtEl>
                                      </p:cBhvr>
                                    </p:animEffect>
                                  </p:childTnLst>
                                </p:cTn>
                              </p:par>
                            </p:childTnLst>
                          </p:cTn>
                        </p:par>
                        <p:par>
                          <p:cTn id="110" fill="hold" nodeType="afterGroup">
                            <p:stCondLst>
                              <p:cond delay="20000"/>
                            </p:stCondLst>
                            <p:childTnLst>
                              <p:par>
                                <p:cTn id="111" presetID="8" presetClass="entr" presetSubtype="16" fill="hold" grpId="0" nodeType="afterEffect">
                                  <p:stCondLst>
                                    <p:cond delay="0"/>
                                  </p:stCondLst>
                                  <p:childTnLst>
                                    <p:set>
                                      <p:cBhvr>
                                        <p:cTn id="112" dur="1" fill="hold">
                                          <p:stCondLst>
                                            <p:cond delay="0"/>
                                          </p:stCondLst>
                                        </p:cTn>
                                        <p:tgtEl>
                                          <p:spTgt spid="206907"/>
                                        </p:tgtEl>
                                        <p:attrNameLst>
                                          <p:attrName>style.visibility</p:attrName>
                                        </p:attrNameLst>
                                      </p:cBhvr>
                                      <p:to>
                                        <p:strVal val="visible"/>
                                      </p:to>
                                    </p:set>
                                    <p:animEffect transition="in" filter="diamond(in)">
                                      <p:cBhvr>
                                        <p:cTn id="113" dur="1000"/>
                                        <p:tgtEl>
                                          <p:spTgt spid="206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82" grpId="0" animBg="1"/>
      <p:bldP spid="206883" grpId="0" animBg="1"/>
      <p:bldP spid="206884" grpId="0" animBg="1"/>
      <p:bldP spid="206885" grpId="0" animBg="1"/>
      <p:bldP spid="206886" grpId="0" animBg="1"/>
      <p:bldP spid="206887" grpId="0" animBg="1"/>
      <p:bldP spid="206888" grpId="0" animBg="1"/>
      <p:bldP spid="206889" grpId="0" animBg="1"/>
      <p:bldP spid="206890" grpId="0" animBg="1"/>
      <p:bldP spid="206891" grpId="0" animBg="1"/>
      <p:bldP spid="206892" grpId="0" animBg="1"/>
      <p:bldP spid="206893" grpId="0" animBg="1"/>
      <p:bldP spid="206894" grpId="0" animBg="1"/>
      <p:bldP spid="206895" grpId="0" animBg="1"/>
      <p:bldP spid="206896" grpId="0" animBg="1"/>
      <p:bldP spid="206897" grpId="0" animBg="1"/>
      <p:bldP spid="206898" grpId="0" animBg="1"/>
      <p:bldP spid="206899" grpId="0" animBg="1"/>
      <p:bldP spid="206900" grpId="0" animBg="1"/>
      <p:bldP spid="206901" grpId="0" animBg="1"/>
      <p:bldP spid="206902" grpId="0" animBg="1"/>
      <p:bldP spid="206903" grpId="0" animBg="1"/>
      <p:bldP spid="206904" grpId="0" animBg="1"/>
      <p:bldP spid="206905" grpId="0" animBg="1"/>
      <p:bldP spid="206906" grpId="0" animBg="1"/>
      <p:bldP spid="20690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82423"/>
            <a:ext cx="8229600" cy="604221"/>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43" tIns="46022" rIns="92043" bIns="46022" numCol="1" anchor="b" anchorCtr="0" compatLnSpc="1">
            <a:prstTxWarp prst="textNoShape">
              <a:avLst/>
            </a:prstTxWarp>
          </a:bodyPr>
          <a:lstStyle/>
          <a:p>
            <a:pPr eaLnBrk="0" hangingPunct="0"/>
            <a:r>
              <a:rPr lang="sv-SE" sz="3500" kern="1200" dirty="0"/>
              <a:t>Kommunikation</a:t>
            </a:r>
          </a:p>
        </p:txBody>
      </p:sp>
      <p:graphicFrame>
        <p:nvGraphicFramePr>
          <p:cNvPr id="5" name="Diagram 4"/>
          <p:cNvGraphicFramePr>
            <a:graphicFrameLocks/>
          </p:cNvGraphicFramePr>
          <p:nvPr>
            <p:extLst>
              <p:ext uri="{D42A27DB-BD31-4B8C-83A1-F6EECF244321}">
                <p14:modId xmlns:p14="http://schemas.microsoft.com/office/powerpoint/2010/main" val="3556635694"/>
              </p:ext>
            </p:extLst>
          </p:nvPr>
        </p:nvGraphicFramePr>
        <p:xfrm>
          <a:off x="611559" y="1587210"/>
          <a:ext cx="7207539" cy="42900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p:cNvSpPr txBox="1"/>
          <p:nvPr/>
        </p:nvSpPr>
        <p:spPr>
          <a:xfrm>
            <a:off x="1403649" y="5649538"/>
            <a:ext cx="2220928" cy="276967"/>
          </a:xfrm>
          <a:prstGeom prst="rect">
            <a:avLst/>
          </a:prstGeom>
          <a:noFill/>
        </p:spPr>
        <p:txBody>
          <a:bodyPr wrap="none" lIns="91408" tIns="45704" rIns="91408" bIns="45704" rtlCol="0">
            <a:spAutoFit/>
          </a:bodyPr>
          <a:lstStyle/>
          <a:p>
            <a:r>
              <a:rPr lang="sv-SE" sz="1200" dirty="0">
                <a:solidFill>
                  <a:srgbClr val="000000"/>
                </a:solidFill>
                <a:latin typeface="Verdana" pitchFamily="34" charset="0"/>
                <a:ea typeface="+mn-ea"/>
              </a:rPr>
              <a:t>Källa: Håkansson &amp; </a:t>
            </a:r>
            <a:r>
              <a:rPr lang="sv-SE" sz="1200" dirty="0" err="1">
                <a:solidFill>
                  <a:srgbClr val="000000"/>
                </a:solidFill>
                <a:latin typeface="Verdana" pitchFamily="34" charset="0"/>
                <a:ea typeface="+mn-ea"/>
              </a:rPr>
              <a:t>Wootz</a:t>
            </a:r>
            <a:endParaRPr lang="sv-SE" sz="1200" dirty="0">
              <a:solidFill>
                <a:srgbClr val="000000"/>
              </a:solidFill>
              <a:latin typeface="Verdana" pitchFamily="34" charset="0"/>
              <a:ea typeface="+mn-ea"/>
            </a:endParaRPr>
          </a:p>
        </p:txBody>
      </p:sp>
      <p:sp>
        <p:nvSpPr>
          <p:cNvPr id="7" name="Ellips 6"/>
          <p:cNvSpPr/>
          <p:nvPr/>
        </p:nvSpPr>
        <p:spPr>
          <a:xfrm>
            <a:off x="3923929" y="1887492"/>
            <a:ext cx="3895169" cy="16135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sv-SE">
              <a:solidFill>
                <a:srgbClr val="FFFFFF"/>
              </a:solidFill>
            </a:endParaRPr>
          </a:p>
        </p:txBody>
      </p:sp>
      <p:sp>
        <p:nvSpPr>
          <p:cNvPr id="8" name="textruta 7"/>
          <p:cNvSpPr txBox="1"/>
          <p:nvPr/>
        </p:nvSpPr>
        <p:spPr>
          <a:xfrm>
            <a:off x="6454064" y="1407045"/>
            <a:ext cx="2048894" cy="923297"/>
          </a:xfrm>
          <a:prstGeom prst="rect">
            <a:avLst/>
          </a:prstGeom>
          <a:solidFill>
            <a:srgbClr val="FFFFCC"/>
          </a:solidFill>
        </p:spPr>
        <p:txBody>
          <a:bodyPr wrap="none" lIns="91408" tIns="45704" rIns="91408" bIns="45704" rtlCol="0">
            <a:spAutoFit/>
          </a:bodyPr>
          <a:lstStyle/>
          <a:p>
            <a:r>
              <a:rPr lang="sv-SE" sz="5400" b="1" dirty="0">
                <a:solidFill>
                  <a:srgbClr val="FF0000"/>
                </a:solidFill>
                <a:latin typeface="Verdana" pitchFamily="34" charset="0"/>
                <a:ea typeface="+mn-ea"/>
              </a:rPr>
              <a:t>21%</a:t>
            </a:r>
          </a:p>
        </p:txBody>
      </p:sp>
      <p:sp>
        <p:nvSpPr>
          <p:cNvPr id="9" name="Platshållare för sidfot 2"/>
          <p:cNvSpPr>
            <a:spLocks noGrp="1"/>
          </p:cNvSpPr>
          <p:nvPr>
            <p:ph type="ftr" sz="quarter" idx="10"/>
          </p:nvPr>
        </p:nvSpPr>
        <p:spPr>
          <a:xfrm>
            <a:off x="773765" y="6312297"/>
            <a:ext cx="7100990" cy="380120"/>
          </a:xfrm>
        </p:spPr>
        <p:txBody>
          <a:bodyPr/>
          <a:lstStyle/>
          <a:p>
            <a:r>
              <a:rPr lang="sv-SE" dirty="0" smtClean="0">
                <a:solidFill>
                  <a:srgbClr val="FFFFFF"/>
                </a:solidFill>
              </a:rPr>
              <a:t>2013-05-15 / </a:t>
            </a:r>
            <a:r>
              <a:rPr lang="sv-SE" dirty="0">
                <a:solidFill>
                  <a:srgbClr val="FFFFFF"/>
                </a:solidFill>
              </a:rPr>
              <a:t>M </a:t>
            </a:r>
            <a:r>
              <a:rPr lang="sv-SE" dirty="0" err="1">
                <a:solidFill>
                  <a:srgbClr val="FFFFFF"/>
                </a:solidFill>
              </a:rPr>
              <a:t>Lesshammar</a:t>
            </a:r>
            <a:endParaRPr lang="sv-SE" dirty="0">
              <a:solidFill>
                <a:srgbClr val="FFFFFF"/>
              </a:solidFill>
            </a:endParaRPr>
          </a:p>
        </p:txBody>
      </p:sp>
      <p:sp>
        <p:nvSpPr>
          <p:cNvPr id="10" name="Platshållare för bildnummer 3"/>
          <p:cNvSpPr>
            <a:spLocks noGrp="1"/>
          </p:cNvSpPr>
          <p:nvPr>
            <p:ph type="sldNum" sz="quarter" idx="11"/>
          </p:nvPr>
        </p:nvSpPr>
        <p:spPr>
          <a:xfrm>
            <a:off x="381453" y="6305098"/>
            <a:ext cx="304076" cy="380120"/>
          </a:xfrm>
        </p:spPr>
        <p:txBody>
          <a:bodyPr/>
          <a:lstStyle/>
          <a:p>
            <a:fld id="{E6BDBD21-4E8C-4B42-9460-441B9EE7CBEB}" type="slidenum">
              <a:rPr lang="de-DE">
                <a:solidFill>
                  <a:srgbClr val="FFFFFF"/>
                </a:solidFill>
              </a:rPr>
              <a:pPr/>
              <a:t>27</a:t>
            </a:fld>
            <a:endParaRPr lang="de-DE">
              <a:solidFill>
                <a:srgbClr val="FFFFFF"/>
              </a:solidFill>
            </a:endParaRPr>
          </a:p>
        </p:txBody>
      </p:sp>
    </p:spTree>
    <p:extLst>
      <p:ext uri="{BB962C8B-B14F-4D97-AF65-F5344CB8AC3E}">
        <p14:creationId xmlns:p14="http://schemas.microsoft.com/office/powerpoint/2010/main" val="108252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1" nodeType="clickEffect">
                                  <p:stCondLst>
                                    <p:cond delay="0"/>
                                  </p:stCondLst>
                                  <p:childTnLst>
                                    <p:animScale>
                                      <p:cBhvr>
                                        <p:cTn id="17"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7822" y="519489"/>
            <a:ext cx="7031758" cy="496747"/>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43" tIns="46022" rIns="92043" bIns="46022" numCol="1" anchor="b" anchorCtr="0" compatLnSpc="1">
            <a:prstTxWarp prst="textNoShape">
              <a:avLst/>
            </a:prstTxWarp>
          </a:bodyPr>
          <a:lstStyle/>
          <a:p>
            <a:pPr eaLnBrk="0" hangingPunct="0"/>
            <a:r>
              <a:rPr lang="sv-SE" sz="3500" kern="1200" dirty="0"/>
              <a:t>Strategier för relationer med leverantörer</a:t>
            </a:r>
          </a:p>
        </p:txBody>
      </p:sp>
      <p:sp>
        <p:nvSpPr>
          <p:cNvPr id="3" name="Rektangel 2"/>
          <p:cNvSpPr/>
          <p:nvPr/>
        </p:nvSpPr>
        <p:spPr>
          <a:xfrm>
            <a:off x="996625" y="1557303"/>
            <a:ext cx="7240389" cy="4524283"/>
          </a:xfrm>
          <a:prstGeom prst="rect">
            <a:avLst/>
          </a:prstGeom>
        </p:spPr>
        <p:txBody>
          <a:bodyPr wrap="square" lIns="91408" tIns="45704" rIns="91408" bIns="45704">
            <a:spAutoFit/>
          </a:bodyPr>
          <a:lstStyle/>
          <a:p>
            <a:pPr marL="300499" indent="-300499">
              <a:lnSpc>
                <a:spcPct val="200000"/>
              </a:lnSpc>
              <a:buFont typeface="Wingdings" pitchFamily="2" charset="2"/>
              <a:buChar char="ü"/>
            </a:pPr>
            <a:r>
              <a:rPr lang="sv-SE" dirty="0">
                <a:solidFill>
                  <a:srgbClr val="000000"/>
                </a:solidFill>
                <a:latin typeface="Arial" pitchFamily="34" charset="0"/>
                <a:ea typeface="+mn-ea"/>
                <a:cs typeface="Arial" pitchFamily="34" charset="0"/>
              </a:rPr>
              <a:t>Integrering av leverantörer i produktutvecklingen</a:t>
            </a:r>
          </a:p>
          <a:p>
            <a:pPr marL="300499" indent="-300499">
              <a:lnSpc>
                <a:spcPct val="200000"/>
              </a:lnSpc>
              <a:buFont typeface="Wingdings" pitchFamily="2" charset="2"/>
              <a:buChar char="ü"/>
            </a:pPr>
            <a:r>
              <a:rPr lang="sv-SE" dirty="0">
                <a:solidFill>
                  <a:srgbClr val="000000"/>
                </a:solidFill>
                <a:latin typeface="Arial" pitchFamily="34" charset="0"/>
                <a:ea typeface="+mn-ea"/>
                <a:cs typeface="Arial" pitchFamily="34" charset="0"/>
              </a:rPr>
              <a:t>Integrera leverantörer i ordereffektueringsprocessen</a:t>
            </a:r>
          </a:p>
          <a:p>
            <a:pPr marL="300499" indent="-300499">
              <a:lnSpc>
                <a:spcPct val="200000"/>
              </a:lnSpc>
              <a:buFont typeface="Wingdings" pitchFamily="2" charset="2"/>
              <a:buChar char="ü"/>
            </a:pPr>
            <a:r>
              <a:rPr lang="sv-SE" dirty="0">
                <a:solidFill>
                  <a:srgbClr val="000000"/>
                </a:solidFill>
                <a:latin typeface="Arial" pitchFamily="34" charset="0"/>
                <a:ea typeface="+mn-ea"/>
                <a:cs typeface="Arial" pitchFamily="34" charset="0"/>
              </a:rPr>
              <a:t>Utveckling av leverantörsbasen och kvalitetssäkring</a:t>
            </a:r>
          </a:p>
          <a:p>
            <a:pPr marL="300499" indent="-300499">
              <a:lnSpc>
                <a:spcPct val="200000"/>
              </a:lnSpc>
              <a:buFont typeface="Wingdings" pitchFamily="2" charset="2"/>
              <a:buChar char="ü"/>
            </a:pPr>
            <a:r>
              <a:rPr lang="sv-SE" dirty="0">
                <a:solidFill>
                  <a:srgbClr val="000000"/>
                </a:solidFill>
                <a:latin typeface="Arial" pitchFamily="34" charset="0"/>
                <a:ea typeface="+mn-ea"/>
                <a:cs typeface="Arial" pitchFamily="34" charset="0"/>
              </a:rPr>
              <a:t>Strategisk kostnadsstyrning</a:t>
            </a:r>
          </a:p>
        </p:txBody>
      </p:sp>
      <p:sp>
        <p:nvSpPr>
          <p:cNvPr id="4" name="Platshållare för sidfot 2"/>
          <p:cNvSpPr>
            <a:spLocks noGrp="1"/>
          </p:cNvSpPr>
          <p:nvPr>
            <p:ph type="ftr" sz="quarter" idx="10"/>
          </p:nvPr>
        </p:nvSpPr>
        <p:spPr>
          <a:xfrm>
            <a:off x="773765" y="6312297"/>
            <a:ext cx="7100990" cy="380120"/>
          </a:xfrm>
        </p:spPr>
        <p:txBody>
          <a:bodyPr/>
          <a:lstStyle/>
          <a:p>
            <a:r>
              <a:rPr lang="sv-SE" dirty="0" smtClean="0">
                <a:solidFill>
                  <a:srgbClr val="FFFFFF"/>
                </a:solidFill>
              </a:rPr>
              <a:t>2013-05-15 / </a:t>
            </a:r>
            <a:r>
              <a:rPr lang="sv-SE" dirty="0">
                <a:solidFill>
                  <a:srgbClr val="FFFFFF"/>
                </a:solidFill>
              </a:rPr>
              <a:t>M </a:t>
            </a:r>
            <a:r>
              <a:rPr lang="sv-SE" dirty="0" err="1">
                <a:solidFill>
                  <a:srgbClr val="FFFFFF"/>
                </a:solidFill>
              </a:rPr>
              <a:t>Lesshammar</a:t>
            </a:r>
            <a:endParaRPr lang="sv-SE" dirty="0">
              <a:solidFill>
                <a:srgbClr val="FFFFFF"/>
              </a:solidFill>
            </a:endParaRPr>
          </a:p>
        </p:txBody>
      </p:sp>
      <p:sp>
        <p:nvSpPr>
          <p:cNvPr id="5" name="Platshållare för bildnummer 3"/>
          <p:cNvSpPr>
            <a:spLocks noGrp="1"/>
          </p:cNvSpPr>
          <p:nvPr>
            <p:ph type="sldNum" sz="quarter" idx="11"/>
          </p:nvPr>
        </p:nvSpPr>
        <p:spPr>
          <a:xfrm>
            <a:off x="381453" y="6305098"/>
            <a:ext cx="304076" cy="380120"/>
          </a:xfrm>
        </p:spPr>
        <p:txBody>
          <a:bodyPr/>
          <a:lstStyle/>
          <a:p>
            <a:fld id="{E6BDBD21-4E8C-4B42-9460-441B9EE7CBEB}" type="slidenum">
              <a:rPr lang="de-DE">
                <a:solidFill>
                  <a:srgbClr val="FFFFFF"/>
                </a:solidFill>
              </a:rPr>
              <a:pPr/>
              <a:t>28</a:t>
            </a:fld>
            <a:endParaRPr lang="de-DE">
              <a:solidFill>
                <a:srgbClr val="FFFFFF"/>
              </a:solidFill>
            </a:endParaRPr>
          </a:p>
        </p:txBody>
      </p:sp>
    </p:spTree>
    <p:extLst>
      <p:ext uri="{BB962C8B-B14F-4D97-AF65-F5344CB8AC3E}">
        <p14:creationId xmlns:p14="http://schemas.microsoft.com/office/powerpoint/2010/main" val="2379916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9067" y="519489"/>
            <a:ext cx="7031758" cy="496747"/>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43" tIns="46022" rIns="92043" bIns="46022" numCol="1" anchor="b" anchorCtr="0" compatLnSpc="1">
            <a:prstTxWarp prst="textNoShape">
              <a:avLst/>
            </a:prstTxWarp>
          </a:bodyPr>
          <a:lstStyle/>
          <a:p>
            <a:pPr eaLnBrk="0" hangingPunct="0"/>
            <a:r>
              <a:rPr lang="sv-SE" sz="3500" kern="1200" dirty="0"/>
              <a:t>Insatser för att stärka leverantörskedjan</a:t>
            </a:r>
            <a:endParaRPr lang="sv-SE" sz="3500" kern="1200" dirty="0"/>
          </a:p>
        </p:txBody>
      </p:sp>
      <p:sp>
        <p:nvSpPr>
          <p:cNvPr id="3" name="Rektangel 2"/>
          <p:cNvSpPr/>
          <p:nvPr/>
        </p:nvSpPr>
        <p:spPr>
          <a:xfrm>
            <a:off x="3267636" y="5135566"/>
            <a:ext cx="5130343" cy="461633"/>
          </a:xfrm>
          <a:prstGeom prst="rect">
            <a:avLst/>
          </a:prstGeom>
        </p:spPr>
        <p:txBody>
          <a:bodyPr wrap="square" lIns="91408" tIns="45704" rIns="91408" bIns="45704">
            <a:spAutoFit/>
          </a:bodyPr>
          <a:lstStyle/>
          <a:p>
            <a:r>
              <a:rPr lang="sv-SE" dirty="0">
                <a:solidFill>
                  <a:srgbClr val="000000"/>
                </a:solidFill>
                <a:latin typeface="Arial" pitchFamily="34" charset="0"/>
                <a:ea typeface="+mn-ea"/>
                <a:cs typeface="Arial" pitchFamily="34" charset="0"/>
              </a:rPr>
              <a:t>Lär dig hur dina leverantörer arbetar</a:t>
            </a:r>
          </a:p>
        </p:txBody>
      </p:sp>
      <p:sp>
        <p:nvSpPr>
          <p:cNvPr id="4" name="Platshållare för sidfot 2"/>
          <p:cNvSpPr>
            <a:spLocks noGrp="1"/>
          </p:cNvSpPr>
          <p:nvPr>
            <p:ph type="ftr" sz="quarter" idx="10"/>
          </p:nvPr>
        </p:nvSpPr>
        <p:spPr>
          <a:xfrm>
            <a:off x="773765" y="6312297"/>
            <a:ext cx="7100990" cy="380120"/>
          </a:xfrm>
        </p:spPr>
        <p:txBody>
          <a:bodyPr/>
          <a:lstStyle/>
          <a:p>
            <a:r>
              <a:rPr lang="sv-SE" dirty="0" smtClean="0">
                <a:solidFill>
                  <a:srgbClr val="FFFFFF"/>
                </a:solidFill>
              </a:rPr>
              <a:t>2013-05-15 / </a:t>
            </a:r>
            <a:r>
              <a:rPr lang="sv-SE" dirty="0">
                <a:solidFill>
                  <a:srgbClr val="FFFFFF"/>
                </a:solidFill>
              </a:rPr>
              <a:t>M </a:t>
            </a:r>
            <a:r>
              <a:rPr lang="sv-SE" dirty="0" err="1">
                <a:solidFill>
                  <a:srgbClr val="FFFFFF"/>
                </a:solidFill>
              </a:rPr>
              <a:t>Lesshammar</a:t>
            </a:r>
            <a:endParaRPr lang="sv-SE" dirty="0">
              <a:solidFill>
                <a:srgbClr val="FFFFFF"/>
              </a:solidFill>
            </a:endParaRPr>
          </a:p>
        </p:txBody>
      </p:sp>
      <p:sp>
        <p:nvSpPr>
          <p:cNvPr id="5" name="Platshållare för bildnummer 3"/>
          <p:cNvSpPr>
            <a:spLocks noGrp="1"/>
          </p:cNvSpPr>
          <p:nvPr>
            <p:ph type="sldNum" sz="quarter" idx="11"/>
          </p:nvPr>
        </p:nvSpPr>
        <p:spPr>
          <a:xfrm>
            <a:off x="381453" y="6305098"/>
            <a:ext cx="304076" cy="380120"/>
          </a:xfrm>
        </p:spPr>
        <p:txBody>
          <a:bodyPr/>
          <a:lstStyle/>
          <a:p>
            <a:fld id="{E6BDBD21-4E8C-4B42-9460-441B9EE7CBEB}" type="slidenum">
              <a:rPr lang="de-DE">
                <a:solidFill>
                  <a:srgbClr val="FFFFFF"/>
                </a:solidFill>
              </a:rPr>
              <a:pPr/>
              <a:t>29</a:t>
            </a:fld>
            <a:endParaRPr lang="de-DE">
              <a:solidFill>
                <a:srgbClr val="FFFFFF"/>
              </a:solidFill>
            </a:endParaRPr>
          </a:p>
        </p:txBody>
      </p:sp>
      <p:sp>
        <p:nvSpPr>
          <p:cNvPr id="6" name="textruta 5"/>
          <p:cNvSpPr txBox="1"/>
          <p:nvPr/>
        </p:nvSpPr>
        <p:spPr>
          <a:xfrm>
            <a:off x="683046" y="1467916"/>
            <a:ext cx="4611767" cy="450248"/>
          </a:xfrm>
          <a:prstGeom prst="rect">
            <a:avLst/>
          </a:prstGeom>
          <a:noFill/>
        </p:spPr>
        <p:txBody>
          <a:bodyPr wrap="none" lIns="80133" tIns="40067" rIns="80133" bIns="40067" rtlCol="0">
            <a:spAutoFit/>
          </a:bodyPr>
          <a:lstStyle/>
          <a:p>
            <a:r>
              <a:rPr lang="en-US" dirty="0">
                <a:solidFill>
                  <a:srgbClr val="000000"/>
                </a:solidFill>
                <a:latin typeface="Arial" pitchFamily="34" charset="0"/>
                <a:ea typeface="+mn-ea"/>
                <a:cs typeface="Arial" pitchFamily="34" charset="0"/>
              </a:rPr>
              <a:t>Utför gemensamma förbättringar</a:t>
            </a:r>
            <a:endParaRPr lang="sv-SE" dirty="0">
              <a:solidFill>
                <a:srgbClr val="000000"/>
              </a:solidFill>
              <a:latin typeface="Arial" pitchFamily="34" charset="0"/>
              <a:ea typeface="+mn-ea"/>
              <a:cs typeface="Arial" pitchFamily="34" charset="0"/>
            </a:endParaRPr>
          </a:p>
        </p:txBody>
      </p:sp>
      <p:sp>
        <p:nvSpPr>
          <p:cNvPr id="7" name="textruta 6"/>
          <p:cNvSpPr txBox="1"/>
          <p:nvPr/>
        </p:nvSpPr>
        <p:spPr>
          <a:xfrm>
            <a:off x="683047" y="4322961"/>
            <a:ext cx="8040591" cy="450248"/>
          </a:xfrm>
          <a:prstGeom prst="rect">
            <a:avLst/>
          </a:prstGeom>
          <a:noFill/>
        </p:spPr>
        <p:txBody>
          <a:bodyPr wrap="none" lIns="80133" tIns="40067" rIns="80133" bIns="40067" rtlCol="0">
            <a:spAutoFit/>
          </a:bodyPr>
          <a:lstStyle/>
          <a:p>
            <a:r>
              <a:rPr lang="sv-SE" dirty="0">
                <a:solidFill>
                  <a:srgbClr val="000000"/>
                </a:solidFill>
                <a:latin typeface="Arial" pitchFamily="34" charset="0"/>
                <a:ea typeface="+mn-ea"/>
                <a:cs typeface="Arial" pitchFamily="34" charset="0"/>
              </a:rPr>
              <a:t>Använd leverantörernas inbördes konkurrens till din fördel</a:t>
            </a:r>
          </a:p>
        </p:txBody>
      </p:sp>
      <p:sp>
        <p:nvSpPr>
          <p:cNvPr id="8" name="textruta 7"/>
          <p:cNvSpPr txBox="1"/>
          <p:nvPr/>
        </p:nvSpPr>
        <p:spPr>
          <a:xfrm>
            <a:off x="4696709" y="3568596"/>
            <a:ext cx="3709277" cy="450248"/>
          </a:xfrm>
          <a:prstGeom prst="rect">
            <a:avLst/>
          </a:prstGeom>
          <a:noFill/>
        </p:spPr>
        <p:txBody>
          <a:bodyPr wrap="none" lIns="80133" tIns="40067" rIns="80133" bIns="40067" rtlCol="0">
            <a:spAutoFit/>
          </a:bodyPr>
          <a:lstStyle/>
          <a:p>
            <a:r>
              <a:rPr lang="sv-SE" dirty="0">
                <a:solidFill>
                  <a:srgbClr val="000000"/>
                </a:solidFill>
                <a:latin typeface="Arial" pitchFamily="34" charset="0"/>
                <a:ea typeface="+mn-ea"/>
                <a:cs typeface="Arial" pitchFamily="34" charset="0"/>
              </a:rPr>
              <a:t>Handled dina leverantörer</a:t>
            </a:r>
          </a:p>
        </p:txBody>
      </p:sp>
      <p:sp>
        <p:nvSpPr>
          <p:cNvPr id="9" name="textruta 8"/>
          <p:cNvSpPr txBox="1"/>
          <p:nvPr/>
        </p:nvSpPr>
        <p:spPr>
          <a:xfrm>
            <a:off x="683049" y="2855789"/>
            <a:ext cx="6291714" cy="450248"/>
          </a:xfrm>
          <a:prstGeom prst="rect">
            <a:avLst/>
          </a:prstGeom>
          <a:noFill/>
        </p:spPr>
        <p:txBody>
          <a:bodyPr wrap="none" lIns="80133" tIns="40067" rIns="80133" bIns="40067" rtlCol="0">
            <a:spAutoFit/>
          </a:bodyPr>
          <a:lstStyle/>
          <a:p>
            <a:r>
              <a:rPr lang="sv-SE" dirty="0">
                <a:solidFill>
                  <a:srgbClr val="000000"/>
                </a:solidFill>
                <a:latin typeface="Arial" pitchFamily="34" charset="0"/>
                <a:ea typeface="+mn-ea"/>
                <a:cs typeface="Arial" pitchFamily="34" charset="0"/>
              </a:rPr>
              <a:t>Utveckla leverantörernas tekniska kunskaper</a:t>
            </a:r>
          </a:p>
        </p:txBody>
      </p:sp>
      <p:sp>
        <p:nvSpPr>
          <p:cNvPr id="10" name="textruta 9"/>
          <p:cNvSpPr txBox="1"/>
          <p:nvPr/>
        </p:nvSpPr>
        <p:spPr>
          <a:xfrm>
            <a:off x="1488053" y="2138904"/>
            <a:ext cx="7094819" cy="450248"/>
          </a:xfrm>
          <a:prstGeom prst="rect">
            <a:avLst/>
          </a:prstGeom>
          <a:noFill/>
        </p:spPr>
        <p:txBody>
          <a:bodyPr wrap="none" lIns="80133" tIns="40067" rIns="80133" bIns="40067" rtlCol="0">
            <a:spAutoFit/>
          </a:bodyPr>
          <a:lstStyle/>
          <a:p>
            <a:r>
              <a:rPr lang="sv-SE" dirty="0">
                <a:solidFill>
                  <a:srgbClr val="000000"/>
                </a:solidFill>
                <a:latin typeface="Arial" pitchFamily="34" charset="0"/>
                <a:ea typeface="+mn-ea"/>
                <a:cs typeface="Arial" pitchFamily="34" charset="0"/>
              </a:rPr>
              <a:t>Dela med dig av information intensivt men selektivt</a:t>
            </a:r>
          </a:p>
        </p:txBody>
      </p:sp>
    </p:spTree>
    <p:extLst>
      <p:ext uri="{BB962C8B-B14F-4D97-AF65-F5344CB8AC3E}">
        <p14:creationId xmlns:p14="http://schemas.microsoft.com/office/powerpoint/2010/main" val="33392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0-#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1+#ppt_w/2"/>
                                          </p:val>
                                        </p:tav>
                                        <p:tav tm="100000">
                                          <p:val>
                                            <p:strVal val="#ppt_x"/>
                                          </p:val>
                                        </p:tav>
                                      </p:tavLst>
                                    </p:anim>
                                    <p:anim calcmode="lin" valueType="num">
                                      <p:cBhvr additive="base">
                                        <p:cTn id="3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1000" fill="hold"/>
                                        <p:tgtEl>
                                          <p:spTgt spid="3"/>
                                        </p:tgtEl>
                                        <p:attrNameLst>
                                          <p:attrName>ppt_x</p:attrName>
                                        </p:attrNameLst>
                                      </p:cBhvr>
                                      <p:tavLst>
                                        <p:tav tm="0">
                                          <p:val>
                                            <p:strVal val="0-#ppt_w/2"/>
                                          </p:val>
                                        </p:tav>
                                        <p:tav tm="100000">
                                          <p:val>
                                            <p:strVal val="#ppt_x"/>
                                          </p:val>
                                        </p:tav>
                                      </p:tavLst>
                                    </p:anim>
                                    <p:anim calcmode="lin" valueType="num">
                                      <p:cBhvr additive="base">
                                        <p:cTn id="3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8"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495800"/>
            <a:ext cx="8877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ChangeArrowheads="1"/>
          </p:cNvSpPr>
          <p:nvPr/>
        </p:nvSpPr>
        <p:spPr bwMode="auto">
          <a:xfrm>
            <a:off x="755650" y="2297657"/>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sv-SE" b="1" dirty="0">
                <a:solidFill>
                  <a:srgbClr val="5C4F4A"/>
                </a:solidFill>
              </a:rPr>
              <a:t/>
            </a:r>
            <a:br>
              <a:rPr lang="sv-SE" b="1" dirty="0">
                <a:solidFill>
                  <a:srgbClr val="5C4F4A"/>
                </a:solidFill>
              </a:rPr>
            </a:br>
            <a:endParaRPr lang="sv-SE" sz="2000" dirty="0">
              <a:solidFill>
                <a:srgbClr val="5C4F4A"/>
              </a:solidFill>
            </a:endParaRPr>
          </a:p>
          <a:p>
            <a:pPr algn="ctr">
              <a:lnSpc>
                <a:spcPct val="150000"/>
              </a:lnSpc>
            </a:pPr>
            <a:r>
              <a:rPr lang="sv-SE" b="1" dirty="0" smtClean="0">
                <a:solidFill>
                  <a:srgbClr val="5C4F4A"/>
                </a:solidFill>
              </a:rPr>
              <a:t>Presentation Föreningen Tunga fordon</a:t>
            </a:r>
            <a:endParaRPr lang="sv-SE" b="1" dirty="0" smtClean="0">
              <a:solidFill>
                <a:srgbClr val="5C4F4A"/>
              </a:solidFill>
            </a:endParaRPr>
          </a:p>
          <a:p>
            <a:pPr algn="ctr">
              <a:lnSpc>
                <a:spcPct val="150000"/>
              </a:lnSpc>
            </a:pPr>
            <a:endParaRPr lang="sv-SE" b="1" dirty="0" smtClean="0">
              <a:solidFill>
                <a:srgbClr val="5C4F4A"/>
              </a:solidFill>
            </a:endParaRPr>
          </a:p>
          <a:p>
            <a:pPr algn="ctr">
              <a:lnSpc>
                <a:spcPct val="150000"/>
              </a:lnSpc>
            </a:pPr>
            <a:r>
              <a:rPr lang="sv-SE" b="1" dirty="0" smtClean="0">
                <a:solidFill>
                  <a:srgbClr val="5C4F4A"/>
                </a:solidFill>
              </a:rPr>
              <a:t>Inledning självutvärderingsmodellen </a:t>
            </a:r>
            <a:endParaRPr lang="sv-SE" b="1" dirty="0">
              <a:solidFill>
                <a:srgbClr val="5C4F4A"/>
              </a:solidFill>
            </a:endParaRPr>
          </a:p>
          <a:p>
            <a:pPr algn="ctr">
              <a:lnSpc>
                <a:spcPct val="150000"/>
              </a:lnSpc>
            </a:pPr>
            <a:r>
              <a:rPr lang="sv-SE" b="1" dirty="0">
                <a:solidFill>
                  <a:schemeClr val="bg2"/>
                </a:solidFill>
              </a:rPr>
              <a:t/>
            </a:r>
            <a:br>
              <a:rPr lang="sv-SE" b="1" dirty="0">
                <a:solidFill>
                  <a:schemeClr val="bg2"/>
                </a:solidFill>
              </a:rPr>
            </a:br>
            <a:endParaRPr lang="en-US" b="1" dirty="0">
              <a:solidFill>
                <a:schemeClr val="bg2"/>
              </a:solidFill>
            </a:endParaRPr>
          </a:p>
        </p:txBody>
      </p:sp>
    </p:spTree>
    <p:extLst>
      <p:ext uri="{BB962C8B-B14F-4D97-AF65-F5344CB8AC3E}">
        <p14:creationId xmlns:p14="http://schemas.microsoft.com/office/powerpoint/2010/main" val="2561142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519489"/>
            <a:ext cx="7031758" cy="496747"/>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43" tIns="46022" rIns="92043" bIns="46022" numCol="1" anchor="b" anchorCtr="0" compatLnSpc="1">
            <a:prstTxWarp prst="textNoShape">
              <a:avLst/>
            </a:prstTxWarp>
          </a:bodyPr>
          <a:lstStyle/>
          <a:p>
            <a:pPr eaLnBrk="0" hangingPunct="0"/>
            <a:r>
              <a:rPr lang="sv-SE" sz="3500" kern="1200" dirty="0"/>
              <a:t>Modell för leverantörsutvärdering</a:t>
            </a:r>
            <a:endParaRPr lang="sv-SE" sz="3500" kern="1200" dirty="0"/>
          </a:p>
        </p:txBody>
      </p:sp>
      <p:sp>
        <p:nvSpPr>
          <p:cNvPr id="4" name="Platshållare för sidfot 2"/>
          <p:cNvSpPr>
            <a:spLocks noGrp="1"/>
          </p:cNvSpPr>
          <p:nvPr>
            <p:ph type="ftr" sz="quarter" idx="10"/>
          </p:nvPr>
        </p:nvSpPr>
        <p:spPr>
          <a:xfrm>
            <a:off x="773765" y="6312297"/>
            <a:ext cx="7100990" cy="380120"/>
          </a:xfrm>
        </p:spPr>
        <p:txBody>
          <a:bodyPr/>
          <a:lstStyle/>
          <a:p>
            <a:r>
              <a:rPr lang="sv-SE" dirty="0" smtClean="0">
                <a:solidFill>
                  <a:srgbClr val="FFFFFF"/>
                </a:solidFill>
              </a:rPr>
              <a:t>2013-05-15 / </a:t>
            </a:r>
            <a:r>
              <a:rPr lang="sv-SE" dirty="0">
                <a:solidFill>
                  <a:srgbClr val="FFFFFF"/>
                </a:solidFill>
              </a:rPr>
              <a:t>M </a:t>
            </a:r>
            <a:r>
              <a:rPr lang="sv-SE" dirty="0" err="1">
                <a:solidFill>
                  <a:srgbClr val="FFFFFF"/>
                </a:solidFill>
              </a:rPr>
              <a:t>Lesshammar</a:t>
            </a:r>
            <a:endParaRPr lang="sv-SE" dirty="0">
              <a:solidFill>
                <a:srgbClr val="FFFFFF"/>
              </a:solidFill>
            </a:endParaRPr>
          </a:p>
        </p:txBody>
      </p:sp>
      <p:sp>
        <p:nvSpPr>
          <p:cNvPr id="5" name="Platshållare för bildnummer 3"/>
          <p:cNvSpPr>
            <a:spLocks noGrp="1"/>
          </p:cNvSpPr>
          <p:nvPr>
            <p:ph type="sldNum" sz="quarter" idx="11"/>
          </p:nvPr>
        </p:nvSpPr>
        <p:spPr>
          <a:xfrm>
            <a:off x="381453" y="6305098"/>
            <a:ext cx="304076" cy="380120"/>
          </a:xfrm>
        </p:spPr>
        <p:txBody>
          <a:bodyPr/>
          <a:lstStyle/>
          <a:p>
            <a:fld id="{E6BDBD21-4E8C-4B42-9460-441B9EE7CBEB}" type="slidenum">
              <a:rPr lang="de-DE">
                <a:solidFill>
                  <a:srgbClr val="FFFFFF"/>
                </a:solidFill>
              </a:rPr>
              <a:pPr/>
              <a:t>30</a:t>
            </a:fld>
            <a:endParaRPr lang="de-DE">
              <a:solidFill>
                <a:srgbClr val="FFFFFF"/>
              </a:solidFill>
            </a:endParaRPr>
          </a:p>
        </p:txBody>
      </p:sp>
      <p:grpSp>
        <p:nvGrpSpPr>
          <p:cNvPr id="18" name="Grupp 17"/>
          <p:cNvGrpSpPr/>
          <p:nvPr/>
        </p:nvGrpSpPr>
        <p:grpSpPr>
          <a:xfrm>
            <a:off x="360018" y="1098648"/>
            <a:ext cx="8446952" cy="2016184"/>
            <a:chOff x="421021" y="1211310"/>
            <a:chExt cx="9878241" cy="2222936"/>
          </a:xfrm>
        </p:grpSpPr>
        <p:sp>
          <p:nvSpPr>
            <p:cNvPr id="7" name="Ellips 6"/>
            <p:cNvSpPr/>
            <p:nvPr/>
          </p:nvSpPr>
          <p:spPr bwMode="auto">
            <a:xfrm>
              <a:off x="421021" y="1642237"/>
              <a:ext cx="2443655" cy="1182415"/>
            </a:xfrm>
            <a:prstGeom prst="ellipse">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scene3d>
            <a:sp3d>
              <a:bevelT w="165100" prst="coolSlant"/>
              <a:bevelB w="165100" prst="coolSlant"/>
            </a:sp3d>
            <a:extLst/>
          </p:spPr>
          <p:txBody>
            <a:bodyPr vert="horz" wrap="square" lIns="91440" tIns="45720" rIns="91440" bIns="45720" numCol="1" rtlCol="0" anchor="ctr" anchorCtr="0" compatLnSpc="1">
              <a:prstTxWarp prst="textNoShape">
                <a:avLst/>
              </a:prstTxWarp>
              <a:flatTx/>
            </a:bodyPr>
            <a:lstStyle/>
            <a:p>
              <a:pPr algn="ctr" defTabSz="914018"/>
              <a:r>
                <a:rPr lang="sv-SE" sz="1800" dirty="0">
                  <a:solidFill>
                    <a:srgbClr val="000000"/>
                  </a:solidFill>
                  <a:latin typeface="Verdana" pitchFamily="34" charset="0"/>
                  <a:ea typeface="+mn-ea"/>
                </a:rPr>
                <a:t>KVALITET</a:t>
              </a:r>
            </a:p>
          </p:txBody>
        </p:sp>
        <p:sp>
          <p:nvSpPr>
            <p:cNvPr id="8" name="Ellips 7"/>
            <p:cNvSpPr/>
            <p:nvPr/>
          </p:nvSpPr>
          <p:spPr bwMode="auto">
            <a:xfrm>
              <a:off x="2228801" y="1284882"/>
              <a:ext cx="2443655" cy="1182415"/>
            </a:xfrm>
            <a:prstGeom prst="ellipse">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scene3d>
            <a:sp3d>
              <a:bevelT w="165100" prst="coolSlant"/>
              <a:bevelB w="165100" prst="coolSlant"/>
            </a:sp3d>
            <a:extLst/>
          </p:spPr>
          <p:txBody>
            <a:bodyPr vert="horz" wrap="square" lIns="91440" tIns="45720" rIns="91440" bIns="45720" numCol="1" rtlCol="0" anchor="ctr" anchorCtr="0" compatLnSpc="1">
              <a:prstTxWarp prst="textNoShape">
                <a:avLst/>
              </a:prstTxWarp>
              <a:flatTx/>
            </a:bodyPr>
            <a:lstStyle/>
            <a:p>
              <a:pPr algn="ctr" defTabSz="914018"/>
              <a:r>
                <a:rPr lang="sv-SE" sz="1800" dirty="0">
                  <a:solidFill>
                    <a:srgbClr val="000000"/>
                  </a:solidFill>
                  <a:latin typeface="Verdana" pitchFamily="34" charset="0"/>
                  <a:ea typeface="+mn-ea"/>
                </a:rPr>
                <a:t>LOGISTIK</a:t>
              </a:r>
            </a:p>
          </p:txBody>
        </p:sp>
        <p:sp>
          <p:nvSpPr>
            <p:cNvPr id="9" name="Ellips 8"/>
            <p:cNvSpPr/>
            <p:nvPr/>
          </p:nvSpPr>
          <p:spPr bwMode="auto">
            <a:xfrm>
              <a:off x="4151577" y="1437286"/>
              <a:ext cx="2558662" cy="1182415"/>
            </a:xfrm>
            <a:prstGeom prst="ellipse">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scene3d>
            <a:sp3d>
              <a:bevelT w="165100" prst="coolSlant"/>
              <a:bevelB w="165100" prst="coolSlant"/>
            </a:sp3d>
            <a:extLst/>
          </p:spPr>
          <p:txBody>
            <a:bodyPr vert="horz" wrap="square" lIns="91440" tIns="45720" rIns="91440" bIns="45720" numCol="1" rtlCol="0" anchor="ctr" anchorCtr="0" compatLnSpc="1">
              <a:prstTxWarp prst="textNoShape">
                <a:avLst/>
              </a:prstTxWarp>
              <a:flatTx/>
            </a:bodyPr>
            <a:lstStyle/>
            <a:p>
              <a:pPr algn="ctr" defTabSz="914018"/>
              <a:r>
                <a:rPr lang="sv-SE" sz="1800" dirty="0">
                  <a:solidFill>
                    <a:srgbClr val="000000"/>
                  </a:solidFill>
                  <a:latin typeface="Verdana" pitchFamily="34" charset="0"/>
                  <a:ea typeface="+mn-ea"/>
                </a:rPr>
                <a:t>KOMPETENS</a:t>
              </a:r>
            </a:p>
          </p:txBody>
        </p:sp>
        <p:sp>
          <p:nvSpPr>
            <p:cNvPr id="10" name="Ellips 9"/>
            <p:cNvSpPr/>
            <p:nvPr/>
          </p:nvSpPr>
          <p:spPr bwMode="auto">
            <a:xfrm>
              <a:off x="1793229" y="2186146"/>
              <a:ext cx="2443655" cy="1182415"/>
            </a:xfrm>
            <a:prstGeom prst="ellipse">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scene3d>
            <a:sp3d>
              <a:bevelT w="165100" prst="coolSlant"/>
              <a:bevelB w="165100" prst="coolSlant"/>
            </a:sp3d>
            <a:extLst/>
          </p:spPr>
          <p:txBody>
            <a:bodyPr vert="horz" wrap="square" lIns="91440" tIns="45720" rIns="91440" bIns="45720" numCol="1" rtlCol="0" anchor="ctr" anchorCtr="0" compatLnSpc="1">
              <a:prstTxWarp prst="textNoShape">
                <a:avLst/>
              </a:prstTxWarp>
              <a:flatTx/>
            </a:bodyPr>
            <a:lstStyle/>
            <a:p>
              <a:pPr algn="ctr" defTabSz="914018"/>
              <a:r>
                <a:rPr lang="sv-SE" sz="1800" dirty="0">
                  <a:solidFill>
                    <a:srgbClr val="000000"/>
                  </a:solidFill>
                  <a:latin typeface="Verdana" pitchFamily="34" charset="0"/>
                  <a:ea typeface="+mn-ea"/>
                </a:rPr>
                <a:t>PROJEKT-STYRNING</a:t>
              </a:r>
            </a:p>
          </p:txBody>
        </p:sp>
        <p:sp>
          <p:nvSpPr>
            <p:cNvPr id="11" name="Ellips 10"/>
            <p:cNvSpPr/>
            <p:nvPr/>
          </p:nvSpPr>
          <p:spPr bwMode="auto">
            <a:xfrm>
              <a:off x="3857904" y="2251831"/>
              <a:ext cx="2443655" cy="1182415"/>
            </a:xfrm>
            <a:prstGeom prst="ellipse">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scene3d>
            <a:sp3d>
              <a:bevelT w="165100" prst="coolSlant"/>
              <a:bevelB w="165100" prst="coolSlant"/>
            </a:sp3d>
            <a:extLst/>
          </p:spPr>
          <p:txBody>
            <a:bodyPr vert="horz" wrap="square" lIns="91440" tIns="45720" rIns="91440" bIns="45720" numCol="1" rtlCol="0" anchor="ctr" anchorCtr="0" compatLnSpc="1">
              <a:prstTxWarp prst="textNoShape">
                <a:avLst/>
              </a:prstTxWarp>
              <a:flatTx/>
            </a:bodyPr>
            <a:lstStyle/>
            <a:p>
              <a:pPr algn="ctr" defTabSz="914018"/>
              <a:r>
                <a:rPr lang="sv-SE" sz="1800" dirty="0">
                  <a:solidFill>
                    <a:srgbClr val="000000"/>
                  </a:solidFill>
                  <a:latin typeface="Verdana" pitchFamily="34" charset="0"/>
                  <a:ea typeface="+mn-ea"/>
                </a:rPr>
                <a:t>SOURCING</a:t>
              </a:r>
            </a:p>
          </p:txBody>
        </p:sp>
        <p:sp>
          <p:nvSpPr>
            <p:cNvPr id="12" name="Ellips 11"/>
            <p:cNvSpPr/>
            <p:nvPr/>
          </p:nvSpPr>
          <p:spPr bwMode="auto">
            <a:xfrm>
              <a:off x="6301559" y="1211310"/>
              <a:ext cx="2443655" cy="1182415"/>
            </a:xfrm>
            <a:prstGeom prst="ellipse">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scene3d>
            <a:sp3d>
              <a:bevelT w="165100" prst="coolSlant"/>
              <a:bevelB w="165100" prst="coolSlant"/>
            </a:sp3d>
            <a:extLst/>
          </p:spPr>
          <p:txBody>
            <a:bodyPr vert="horz" wrap="square" lIns="91440" tIns="45720" rIns="91440" bIns="45720" numCol="1" rtlCol="0" anchor="ctr" anchorCtr="0" compatLnSpc="1">
              <a:prstTxWarp prst="textNoShape">
                <a:avLst/>
              </a:prstTxWarp>
              <a:flatTx/>
            </a:bodyPr>
            <a:lstStyle/>
            <a:p>
              <a:pPr algn="ctr" defTabSz="914018"/>
              <a:r>
                <a:rPr lang="sv-SE" sz="1800" dirty="0">
                  <a:solidFill>
                    <a:srgbClr val="000000"/>
                  </a:solidFill>
                  <a:latin typeface="Verdana" pitchFamily="34" charset="0"/>
                  <a:ea typeface="+mn-ea"/>
                </a:rPr>
                <a:t>LEDARSKAP</a:t>
              </a:r>
            </a:p>
          </p:txBody>
        </p:sp>
        <p:sp>
          <p:nvSpPr>
            <p:cNvPr id="13" name="Ellips 12"/>
            <p:cNvSpPr/>
            <p:nvPr/>
          </p:nvSpPr>
          <p:spPr bwMode="auto">
            <a:xfrm>
              <a:off x="5828594" y="2028493"/>
              <a:ext cx="2443655" cy="1182415"/>
            </a:xfrm>
            <a:prstGeom prst="ellipse">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scene3d>
            <a:sp3d>
              <a:bevelT w="165100" prst="coolSlant"/>
              <a:bevelB w="165100" prst="coolSlant"/>
            </a:sp3d>
            <a:extLst/>
          </p:spPr>
          <p:txBody>
            <a:bodyPr vert="horz" wrap="square" lIns="91440" tIns="45720" rIns="91440" bIns="45720" numCol="1" rtlCol="0" anchor="ctr" anchorCtr="0" compatLnSpc="1">
              <a:prstTxWarp prst="textNoShape">
                <a:avLst/>
              </a:prstTxWarp>
              <a:flatTx/>
            </a:bodyPr>
            <a:lstStyle/>
            <a:p>
              <a:pPr algn="ctr" defTabSz="914018"/>
              <a:r>
                <a:rPr lang="sv-SE" sz="1800" dirty="0">
                  <a:solidFill>
                    <a:srgbClr val="000000"/>
                  </a:solidFill>
                  <a:latin typeface="Verdana" pitchFamily="34" charset="0"/>
                  <a:ea typeface="+mn-ea"/>
                </a:rPr>
                <a:t>MÅL-STYRNING</a:t>
              </a:r>
            </a:p>
          </p:txBody>
        </p:sp>
        <p:sp>
          <p:nvSpPr>
            <p:cNvPr id="14" name="Ellips 13"/>
            <p:cNvSpPr/>
            <p:nvPr/>
          </p:nvSpPr>
          <p:spPr bwMode="auto">
            <a:xfrm>
              <a:off x="7725103" y="1802517"/>
              <a:ext cx="2574159" cy="1182415"/>
            </a:xfrm>
            <a:prstGeom prst="ellipse">
              <a:avLst/>
            </a:prstGeom>
            <a:solidFill>
              <a:schemeClr val="bg1">
                <a:lumMod val="85000"/>
              </a:schemeClr>
            </a:solidFill>
            <a:ln w="25400" cap="flat" cmpd="sng" algn="ctr">
              <a:noFill/>
              <a:prstDash val="solid"/>
              <a:round/>
              <a:headEnd type="none" w="med" len="med"/>
              <a:tailEnd type="none" w="med" len="med"/>
            </a:ln>
            <a:effectLst/>
            <a:scene3d>
              <a:camera prst="orthographicFront">
                <a:rot lat="0" lon="0" rev="0"/>
              </a:camera>
              <a:lightRig rig="threePt" dir="t"/>
            </a:scene3d>
            <a:sp3d>
              <a:bevelT w="165100" prst="coolSlant"/>
              <a:bevelB w="165100" prst="coolSlant"/>
            </a:sp3d>
            <a:extLst/>
          </p:spPr>
          <p:txBody>
            <a:bodyPr vert="horz" wrap="square" lIns="91440" tIns="45720" rIns="91440" bIns="45720" numCol="1" rtlCol="0" anchor="ctr" anchorCtr="0" compatLnSpc="1">
              <a:prstTxWarp prst="textNoShape">
                <a:avLst/>
              </a:prstTxWarp>
              <a:flatTx/>
            </a:bodyPr>
            <a:lstStyle/>
            <a:p>
              <a:pPr algn="ctr" defTabSz="914018"/>
              <a:r>
                <a:rPr lang="sv-SE" sz="1800" dirty="0">
                  <a:solidFill>
                    <a:srgbClr val="000000"/>
                  </a:solidFill>
                  <a:latin typeface="Verdana" pitchFamily="34" charset="0"/>
                  <a:ea typeface="+mn-ea"/>
                </a:rPr>
                <a:t>UNDERHÅLL</a:t>
              </a:r>
            </a:p>
          </p:txBody>
        </p:sp>
      </p:grpSp>
      <p:pic>
        <p:nvPicPr>
          <p:cNvPr id="2050"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08" y="3775954"/>
            <a:ext cx="6665110" cy="1444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V-form med huvud 18"/>
          <p:cNvSpPr/>
          <p:nvPr/>
        </p:nvSpPr>
        <p:spPr bwMode="auto">
          <a:xfrm rot="758891">
            <a:off x="6759591" y="4736303"/>
            <a:ext cx="666909" cy="828250"/>
          </a:xfrm>
          <a:prstGeom prst="notchedRightArrow">
            <a:avLst>
              <a:gd name="adj1" fmla="val 50000"/>
              <a:gd name="adj2" fmla="val 46424"/>
            </a:avLst>
          </a:prstGeom>
          <a:solidFill>
            <a:srgbClr val="68A3EA">
              <a:alpha val="46000"/>
            </a:srgbClr>
          </a:solidFill>
          <a:ln w="25400" cap="flat" cmpd="sng" algn="ctr">
            <a:solidFill>
              <a:schemeClr val="tx1">
                <a:lumMod val="50000"/>
                <a:lumOff val="50000"/>
              </a:schemeClr>
            </a:solid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80133" tIns="40067" rIns="80133" bIns="40067" numCol="1" rtlCol="0" anchor="t" anchorCtr="0" compatLnSpc="1">
            <a:prstTxWarp prst="textNoShape">
              <a:avLst/>
            </a:prstTxWarp>
          </a:bodyPr>
          <a:lstStyle/>
          <a:p>
            <a:pPr defTabSz="914018"/>
            <a:endParaRPr lang="sv-SE">
              <a:solidFill>
                <a:srgbClr val="000000"/>
              </a:solidFill>
              <a:latin typeface="Verdana" pitchFamily="34" charset="0"/>
              <a:ea typeface="+mn-ea"/>
            </a:endParaRPr>
          </a:p>
        </p:txBody>
      </p:sp>
      <p:pic>
        <p:nvPicPr>
          <p:cNvPr id="2052" name="Picture 4" descr="C:\Users\Akros Magnus\AppData\Local\Microsoft\Windows\Temporary Internet Files\Content.IE5\JT4XHGGZ\MC900436682[1].wmf">
            <a:hlinkClick r:id="rId3"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5264" y="4209574"/>
            <a:ext cx="1511103" cy="2021982"/>
          </a:xfrm>
          <a:prstGeom prst="rect">
            <a:avLst/>
          </a:prstGeom>
          <a:noFill/>
          <a:extLst>
            <a:ext uri="{909E8E84-426E-40DD-AFC4-6F175D3DCCD1}">
              <a14:hiddenFill xmlns:a14="http://schemas.microsoft.com/office/drawing/2010/main">
                <a:solidFill>
                  <a:srgbClr val="FFFFFF"/>
                </a:solidFill>
              </a14:hiddenFill>
            </a:ext>
          </a:extLst>
        </p:spPr>
      </p:pic>
      <p:sp>
        <p:nvSpPr>
          <p:cNvPr id="17" name="V-form med huvud 16"/>
          <p:cNvSpPr/>
          <p:nvPr/>
        </p:nvSpPr>
        <p:spPr bwMode="auto">
          <a:xfrm rot="5977820">
            <a:off x="2945233" y="3082803"/>
            <a:ext cx="707374" cy="780870"/>
          </a:xfrm>
          <a:prstGeom prst="notchedRightArrow">
            <a:avLst>
              <a:gd name="adj1" fmla="val 50000"/>
              <a:gd name="adj2" fmla="val 46424"/>
            </a:avLst>
          </a:prstGeom>
          <a:solidFill>
            <a:srgbClr val="68A3EA">
              <a:alpha val="46000"/>
            </a:srgbClr>
          </a:solidFill>
          <a:ln w="25400" cap="flat" cmpd="sng" algn="ctr">
            <a:solidFill>
              <a:schemeClr val="tx1">
                <a:lumMod val="50000"/>
                <a:lumOff val="50000"/>
              </a:schemeClr>
            </a:solid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80133" tIns="40067" rIns="80133" bIns="40067" numCol="1" rtlCol="0" anchor="t" anchorCtr="0" compatLnSpc="1">
            <a:prstTxWarp prst="textNoShape">
              <a:avLst/>
            </a:prstTxWarp>
          </a:bodyPr>
          <a:lstStyle/>
          <a:p>
            <a:pPr defTabSz="914018"/>
            <a:endParaRPr lang="sv-SE">
              <a:solidFill>
                <a:srgbClr val="000000"/>
              </a:solidFill>
              <a:latin typeface="Verdana" pitchFamily="34" charset="0"/>
              <a:ea typeface="+mn-ea"/>
            </a:endParaRPr>
          </a:p>
        </p:txBody>
      </p:sp>
    </p:spTree>
    <p:extLst>
      <p:ext uri="{BB962C8B-B14F-4D97-AF65-F5344CB8AC3E}">
        <p14:creationId xmlns:p14="http://schemas.microsoft.com/office/powerpoint/2010/main" val="205226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750"/>
                                        <p:tgtEl>
                                          <p:spTgt spid="17"/>
                                        </p:tgtEl>
                                      </p:cBhvr>
                                    </p:animEffect>
                                  </p:childTnLst>
                                </p:cTn>
                              </p:par>
                              <p:par>
                                <p:cTn id="13" presetID="6" presetClass="entr" presetSubtype="16" fill="hold" nodeType="withEffect">
                                  <p:stCondLst>
                                    <p:cond delay="50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750"/>
                                        <p:tgtEl>
                                          <p:spTgt spid="19"/>
                                        </p:tgtEl>
                                      </p:cBhvr>
                                    </p:animEffect>
                                  </p:childTnLst>
                                </p:cTn>
                              </p:par>
                              <p:par>
                                <p:cTn id="21" presetID="2" presetClass="entr" presetSubtype="1"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additive="base">
                                        <p:cTn id="23" dur="2000" fill="hold"/>
                                        <p:tgtEl>
                                          <p:spTgt spid="2052"/>
                                        </p:tgtEl>
                                        <p:attrNameLst>
                                          <p:attrName>ppt_x</p:attrName>
                                        </p:attrNameLst>
                                      </p:cBhvr>
                                      <p:tavLst>
                                        <p:tav tm="0">
                                          <p:val>
                                            <p:strVal val="#ppt_x"/>
                                          </p:val>
                                        </p:tav>
                                        <p:tav tm="100000">
                                          <p:val>
                                            <p:strVal val="#ppt_x"/>
                                          </p:val>
                                        </p:tav>
                                      </p:tavLst>
                                    </p:anim>
                                    <p:anim calcmode="lin" valueType="num">
                                      <p:cBhvr additive="base">
                                        <p:cTn id="24" dur="2000" fill="hold"/>
                                        <p:tgtEl>
                                          <p:spTgt spid="2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a:t>
            </a:r>
            <a:endParaRPr lang="sv-SE" dirty="0"/>
          </a:p>
        </p:txBody>
      </p:sp>
      <p:sp>
        <p:nvSpPr>
          <p:cNvPr id="3" name="Platshållare för sidfot 2"/>
          <p:cNvSpPr>
            <a:spLocks noGrp="1"/>
          </p:cNvSpPr>
          <p:nvPr>
            <p:ph type="ftr" sz="quarter" idx="10"/>
          </p:nvPr>
        </p:nvSpPr>
        <p:spPr/>
        <p:txBody>
          <a:bodyPr/>
          <a:lstStyle/>
          <a:p>
            <a:r>
              <a:rPr lang="sv-SE" smtClean="0">
                <a:solidFill>
                  <a:srgbClr val="FFFFFF"/>
                </a:solidFill>
              </a:rPr>
              <a:t>2013-05-15 / M Lesshammar</a:t>
            </a:r>
            <a:endParaRPr lang="sv-SE" dirty="0">
              <a:solidFill>
                <a:srgbClr val="FFFFFF"/>
              </a:solidFill>
            </a:endParaRPr>
          </a:p>
        </p:txBody>
      </p:sp>
      <p:sp>
        <p:nvSpPr>
          <p:cNvPr id="4" name="Platshållare för bildnummer 3"/>
          <p:cNvSpPr>
            <a:spLocks noGrp="1"/>
          </p:cNvSpPr>
          <p:nvPr>
            <p:ph type="sldNum" sz="quarter" idx="11"/>
          </p:nvPr>
        </p:nvSpPr>
        <p:spPr/>
        <p:txBody>
          <a:bodyPr/>
          <a:lstStyle/>
          <a:p>
            <a:fld id="{84BB9B7D-94EE-4251-BD2D-DCD4CA97CC0C}" type="slidenum">
              <a:rPr lang="de-DE" smtClean="0">
                <a:solidFill>
                  <a:srgbClr val="FFFFFF"/>
                </a:solidFill>
              </a:rPr>
              <a:pPr/>
              <a:t>31</a:t>
            </a:fld>
            <a:endParaRPr lang="de-DE">
              <a:solidFill>
                <a:srgbClr val="FFFFFF"/>
              </a:solidFill>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1114764443"/>
              </p:ext>
            </p:extLst>
          </p:nvPr>
        </p:nvGraphicFramePr>
        <p:xfrm>
          <a:off x="0" y="1"/>
          <a:ext cx="9034327" cy="6771477"/>
        </p:xfrm>
        <a:graphic>
          <a:graphicData uri="http://schemas.openxmlformats.org/presentationml/2006/ole">
            <mc:AlternateContent xmlns:mc="http://schemas.openxmlformats.org/markup-compatibility/2006">
              <mc:Choice xmlns:v="urn:schemas-microsoft-com:vml" Requires="v">
                <p:oleObj spid="_x0000_s3076" name="Acrobat Document" r:id="rId3" imgW="8019943" imgH="5667255" progId="AcroExch.Document.7">
                  <p:embed/>
                </p:oleObj>
              </mc:Choice>
              <mc:Fallback>
                <p:oleObj name="Acrobat Document" r:id="rId3" imgW="8019943" imgH="5667255" progId="AcroExch.Document.7">
                  <p:embed/>
                  <p:pic>
                    <p:nvPicPr>
                      <p:cNvPr id="0" name=""/>
                      <p:cNvPicPr/>
                      <p:nvPr/>
                    </p:nvPicPr>
                    <p:blipFill>
                      <a:blip r:embed="rId4"/>
                      <a:stretch>
                        <a:fillRect/>
                      </a:stretch>
                    </p:blipFill>
                    <p:spPr>
                      <a:xfrm>
                        <a:off x="0" y="1"/>
                        <a:ext cx="9034327" cy="6771477"/>
                      </a:xfrm>
                      <a:prstGeom prst="rect">
                        <a:avLst/>
                      </a:prstGeom>
                    </p:spPr>
                  </p:pic>
                </p:oleObj>
              </mc:Fallback>
            </mc:AlternateContent>
          </a:graphicData>
        </a:graphic>
      </p:graphicFrame>
    </p:spTree>
    <p:extLst>
      <p:ext uri="{BB962C8B-B14F-4D97-AF65-F5344CB8AC3E}">
        <p14:creationId xmlns:p14="http://schemas.microsoft.com/office/powerpoint/2010/main" val="288047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9066" y="519490"/>
            <a:ext cx="7031758" cy="496747"/>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43" tIns="46022" rIns="92043" bIns="46022" numCol="1" anchor="b" anchorCtr="0" compatLnSpc="1">
            <a:prstTxWarp prst="textNoShape">
              <a:avLst/>
            </a:prstTxWarp>
          </a:bodyPr>
          <a:lstStyle/>
          <a:p>
            <a:pPr eaLnBrk="0" hangingPunct="0"/>
            <a:r>
              <a:rPr lang="sv-SE" sz="3500" kern="1200" dirty="0"/>
              <a:t>Tack till…</a:t>
            </a:r>
          </a:p>
        </p:txBody>
      </p:sp>
      <p:sp>
        <p:nvSpPr>
          <p:cNvPr id="3" name="Rektangel 2"/>
          <p:cNvSpPr/>
          <p:nvPr/>
        </p:nvSpPr>
        <p:spPr>
          <a:xfrm>
            <a:off x="1375082" y="1561401"/>
            <a:ext cx="6875413" cy="3416288"/>
          </a:xfrm>
          <a:prstGeom prst="rect">
            <a:avLst/>
          </a:prstGeom>
        </p:spPr>
        <p:txBody>
          <a:bodyPr wrap="square" lIns="91408" tIns="45704" rIns="91408" bIns="45704">
            <a:spAutoFit/>
          </a:bodyPr>
          <a:lstStyle/>
          <a:p>
            <a:pPr>
              <a:lnSpc>
                <a:spcPct val="150000"/>
              </a:lnSpc>
            </a:pPr>
            <a:r>
              <a:rPr lang="sv-SE" sz="1800" dirty="0">
                <a:solidFill>
                  <a:srgbClr val="000000"/>
                </a:solidFill>
                <a:latin typeface="Arial" pitchFamily="34" charset="0"/>
                <a:ea typeface="+mn-ea"/>
                <a:cs typeface="Arial" pitchFamily="34" charset="0"/>
              </a:rPr>
              <a:t>Leif Nilsson, Mattias Jacobsson, Johan Karlström (Volvo CE)</a:t>
            </a:r>
          </a:p>
          <a:p>
            <a:pPr>
              <a:lnSpc>
                <a:spcPct val="150000"/>
              </a:lnSpc>
            </a:pPr>
            <a:r>
              <a:rPr lang="sv-SE" sz="1800" dirty="0">
                <a:solidFill>
                  <a:srgbClr val="000000"/>
                </a:solidFill>
                <a:latin typeface="Arial" pitchFamily="34" charset="0"/>
                <a:ea typeface="+mn-ea"/>
                <a:cs typeface="Arial" pitchFamily="34" charset="0"/>
              </a:rPr>
              <a:t>Kjell </a:t>
            </a:r>
            <a:r>
              <a:rPr lang="sv-SE" sz="1800" dirty="0" err="1">
                <a:solidFill>
                  <a:srgbClr val="000000"/>
                </a:solidFill>
                <a:latin typeface="Arial" pitchFamily="34" charset="0"/>
                <a:ea typeface="+mn-ea"/>
                <a:cs typeface="Arial" pitchFamily="34" charset="0"/>
              </a:rPr>
              <a:t>Gransvik</a:t>
            </a:r>
            <a:r>
              <a:rPr lang="sv-SE" sz="1800" dirty="0">
                <a:solidFill>
                  <a:srgbClr val="000000"/>
                </a:solidFill>
                <a:latin typeface="Arial" pitchFamily="34" charset="0"/>
                <a:ea typeface="+mn-ea"/>
                <a:cs typeface="Arial" pitchFamily="34" charset="0"/>
              </a:rPr>
              <a:t> (Dasa Control Systems AB)</a:t>
            </a:r>
          </a:p>
          <a:p>
            <a:pPr>
              <a:lnSpc>
                <a:spcPct val="150000"/>
              </a:lnSpc>
            </a:pPr>
            <a:r>
              <a:rPr lang="sv-SE" sz="1800" dirty="0">
                <a:solidFill>
                  <a:srgbClr val="000000"/>
                </a:solidFill>
                <a:latin typeface="Arial" pitchFamily="34" charset="0"/>
                <a:ea typeface="+mn-ea"/>
                <a:cs typeface="Arial" pitchFamily="34" charset="0"/>
              </a:rPr>
              <a:t>Acke Berg von Linde, Anna-Karin Nilsson (</a:t>
            </a:r>
            <a:r>
              <a:rPr lang="sv-SE" sz="1800" dirty="0" err="1">
                <a:solidFill>
                  <a:srgbClr val="000000"/>
                </a:solidFill>
                <a:latin typeface="Arial" pitchFamily="34" charset="0"/>
                <a:ea typeface="+mn-ea"/>
                <a:cs typeface="Arial" pitchFamily="34" charset="0"/>
              </a:rPr>
              <a:t>Cargotec</a:t>
            </a:r>
            <a:r>
              <a:rPr lang="sv-SE" sz="1800" dirty="0">
                <a:solidFill>
                  <a:srgbClr val="000000"/>
                </a:solidFill>
                <a:latin typeface="Arial" pitchFamily="34" charset="0"/>
                <a:ea typeface="+mn-ea"/>
                <a:cs typeface="Arial" pitchFamily="34" charset="0"/>
              </a:rPr>
              <a:t> AB)</a:t>
            </a:r>
          </a:p>
          <a:p>
            <a:pPr>
              <a:lnSpc>
                <a:spcPct val="150000"/>
              </a:lnSpc>
            </a:pPr>
            <a:r>
              <a:rPr lang="sv-SE" sz="1800" dirty="0">
                <a:solidFill>
                  <a:srgbClr val="000000"/>
                </a:solidFill>
                <a:latin typeface="Arial" pitchFamily="34" charset="0"/>
                <a:ea typeface="+mn-ea"/>
                <a:cs typeface="Arial" pitchFamily="34" charset="0"/>
              </a:rPr>
              <a:t>Jörgen Ståhl (</a:t>
            </a:r>
            <a:r>
              <a:rPr lang="sv-SE" sz="1800" dirty="0" err="1">
                <a:solidFill>
                  <a:srgbClr val="000000"/>
                </a:solidFill>
                <a:latin typeface="Arial" pitchFamily="34" charset="0"/>
                <a:ea typeface="+mn-ea"/>
                <a:cs typeface="Arial" pitchFamily="34" charset="0"/>
              </a:rPr>
              <a:t>HordaGruppen</a:t>
            </a:r>
            <a:r>
              <a:rPr lang="sv-SE" sz="1800" dirty="0">
                <a:solidFill>
                  <a:srgbClr val="000000"/>
                </a:solidFill>
                <a:latin typeface="Arial" pitchFamily="34" charset="0"/>
                <a:ea typeface="+mn-ea"/>
                <a:cs typeface="Arial" pitchFamily="34" charset="0"/>
              </a:rPr>
              <a:t> AB)</a:t>
            </a:r>
          </a:p>
          <a:p>
            <a:pPr>
              <a:lnSpc>
                <a:spcPct val="150000"/>
              </a:lnSpc>
            </a:pPr>
            <a:r>
              <a:rPr lang="sv-SE" sz="1800" dirty="0">
                <a:solidFill>
                  <a:srgbClr val="000000"/>
                </a:solidFill>
                <a:latin typeface="Arial" pitchFamily="34" charset="0"/>
                <a:ea typeface="+mn-ea"/>
                <a:cs typeface="Arial" pitchFamily="34" charset="0"/>
              </a:rPr>
              <a:t>Lars </a:t>
            </a:r>
            <a:r>
              <a:rPr lang="sv-SE" sz="1800" dirty="0" err="1">
                <a:solidFill>
                  <a:srgbClr val="000000"/>
                </a:solidFill>
                <a:latin typeface="Arial" pitchFamily="34" charset="0"/>
                <a:ea typeface="+mn-ea"/>
                <a:cs typeface="Arial" pitchFamily="34" charset="0"/>
              </a:rPr>
              <a:t>Alrutz</a:t>
            </a:r>
            <a:r>
              <a:rPr lang="sv-SE" sz="1800" dirty="0">
                <a:solidFill>
                  <a:srgbClr val="000000"/>
                </a:solidFill>
                <a:latin typeface="Arial" pitchFamily="34" charset="0"/>
                <a:ea typeface="+mn-ea"/>
                <a:cs typeface="Arial" pitchFamily="34" charset="0"/>
              </a:rPr>
              <a:t> (Växjöfabriken AB)</a:t>
            </a:r>
          </a:p>
          <a:p>
            <a:pPr>
              <a:lnSpc>
                <a:spcPct val="150000"/>
              </a:lnSpc>
            </a:pPr>
            <a:r>
              <a:rPr lang="sv-SE" sz="1800" dirty="0">
                <a:solidFill>
                  <a:srgbClr val="000000"/>
                </a:solidFill>
                <a:latin typeface="Arial" pitchFamily="34" charset="0"/>
                <a:ea typeface="+mn-ea"/>
                <a:cs typeface="Arial" pitchFamily="34" charset="0"/>
              </a:rPr>
              <a:t>Peter Johansson (</a:t>
            </a:r>
            <a:r>
              <a:rPr lang="sv-SE" sz="1800" dirty="0" err="1">
                <a:solidFill>
                  <a:srgbClr val="000000"/>
                </a:solidFill>
                <a:latin typeface="Arial" pitchFamily="34" charset="0"/>
                <a:ea typeface="+mn-ea"/>
                <a:cs typeface="Arial" pitchFamily="34" charset="0"/>
              </a:rPr>
              <a:t>Henjo</a:t>
            </a:r>
            <a:r>
              <a:rPr lang="sv-SE" sz="1800" dirty="0">
                <a:solidFill>
                  <a:srgbClr val="000000"/>
                </a:solidFill>
                <a:latin typeface="Arial" pitchFamily="34" charset="0"/>
                <a:ea typeface="+mn-ea"/>
                <a:cs typeface="Arial" pitchFamily="34" charset="0"/>
              </a:rPr>
              <a:t> Plåtteknik AB)</a:t>
            </a:r>
          </a:p>
          <a:p>
            <a:pPr>
              <a:lnSpc>
                <a:spcPct val="150000"/>
              </a:lnSpc>
            </a:pPr>
            <a:r>
              <a:rPr lang="sv-SE" sz="1800" dirty="0">
                <a:solidFill>
                  <a:srgbClr val="000000"/>
                </a:solidFill>
                <a:latin typeface="Arial" pitchFamily="34" charset="0"/>
                <a:ea typeface="+mn-ea"/>
                <a:cs typeface="Arial" pitchFamily="34" charset="0"/>
              </a:rPr>
              <a:t>Martina Erdman (Wipro Ljungbyfabriken AB)</a:t>
            </a:r>
          </a:p>
          <a:p>
            <a:pPr>
              <a:lnSpc>
                <a:spcPct val="150000"/>
              </a:lnSpc>
            </a:pPr>
            <a:r>
              <a:rPr lang="sv-SE" sz="1800" dirty="0">
                <a:solidFill>
                  <a:srgbClr val="000000"/>
                </a:solidFill>
                <a:latin typeface="Arial" pitchFamily="34" charset="0"/>
                <a:ea typeface="+mn-ea"/>
                <a:cs typeface="Arial" pitchFamily="34" charset="0"/>
              </a:rPr>
              <a:t>Per-Jörgen Jönsson (</a:t>
            </a:r>
            <a:r>
              <a:rPr lang="sv-SE" sz="1800" dirty="0" err="1">
                <a:solidFill>
                  <a:srgbClr val="000000"/>
                </a:solidFill>
                <a:latin typeface="Arial" pitchFamily="34" charset="0"/>
                <a:ea typeface="+mn-ea"/>
                <a:cs typeface="Arial" pitchFamily="34" charset="0"/>
              </a:rPr>
              <a:t>JiTech</a:t>
            </a:r>
            <a:r>
              <a:rPr lang="sv-SE" sz="1800" dirty="0">
                <a:solidFill>
                  <a:srgbClr val="000000"/>
                </a:solidFill>
                <a:latin typeface="Arial" pitchFamily="34" charset="0"/>
                <a:ea typeface="+mn-ea"/>
                <a:cs typeface="Arial" pitchFamily="34" charset="0"/>
              </a:rPr>
              <a:t> AB)</a:t>
            </a:r>
          </a:p>
        </p:txBody>
      </p:sp>
      <p:sp>
        <p:nvSpPr>
          <p:cNvPr id="4" name="Platshållare för sidfot 2"/>
          <p:cNvSpPr>
            <a:spLocks noGrp="1"/>
          </p:cNvSpPr>
          <p:nvPr>
            <p:ph type="ftr" sz="quarter" idx="10"/>
          </p:nvPr>
        </p:nvSpPr>
        <p:spPr>
          <a:xfrm>
            <a:off x="773765" y="6312297"/>
            <a:ext cx="7100990" cy="380120"/>
          </a:xfrm>
        </p:spPr>
        <p:txBody>
          <a:bodyPr/>
          <a:lstStyle/>
          <a:p>
            <a:r>
              <a:rPr lang="sv-SE" dirty="0" smtClean="0">
                <a:solidFill>
                  <a:srgbClr val="FFFFFF"/>
                </a:solidFill>
              </a:rPr>
              <a:t>2013-05-15 / </a:t>
            </a:r>
            <a:r>
              <a:rPr lang="sv-SE" dirty="0">
                <a:solidFill>
                  <a:srgbClr val="FFFFFF"/>
                </a:solidFill>
              </a:rPr>
              <a:t>M </a:t>
            </a:r>
            <a:r>
              <a:rPr lang="sv-SE" dirty="0" err="1">
                <a:solidFill>
                  <a:srgbClr val="FFFFFF"/>
                </a:solidFill>
              </a:rPr>
              <a:t>Lesshammar</a:t>
            </a:r>
            <a:endParaRPr lang="sv-SE" dirty="0">
              <a:solidFill>
                <a:srgbClr val="FFFFFF"/>
              </a:solidFill>
            </a:endParaRPr>
          </a:p>
        </p:txBody>
      </p:sp>
      <p:sp>
        <p:nvSpPr>
          <p:cNvPr id="5" name="Platshållare för bildnummer 3"/>
          <p:cNvSpPr>
            <a:spLocks noGrp="1"/>
          </p:cNvSpPr>
          <p:nvPr>
            <p:ph type="sldNum" sz="quarter" idx="11"/>
          </p:nvPr>
        </p:nvSpPr>
        <p:spPr>
          <a:xfrm>
            <a:off x="381453" y="6305098"/>
            <a:ext cx="304076" cy="380120"/>
          </a:xfrm>
        </p:spPr>
        <p:txBody>
          <a:bodyPr/>
          <a:lstStyle/>
          <a:p>
            <a:fld id="{E6BDBD21-4E8C-4B42-9460-441B9EE7CBEB}" type="slidenum">
              <a:rPr lang="de-DE">
                <a:solidFill>
                  <a:srgbClr val="FFFFFF"/>
                </a:solidFill>
              </a:rPr>
              <a:pPr/>
              <a:t>32</a:t>
            </a:fld>
            <a:endParaRPr lang="de-DE">
              <a:solidFill>
                <a:srgbClr val="FFFFFF"/>
              </a:solidFill>
            </a:endParaRPr>
          </a:p>
        </p:txBody>
      </p:sp>
    </p:spTree>
    <p:extLst>
      <p:ext uri="{BB962C8B-B14F-4D97-AF65-F5344CB8AC3E}">
        <p14:creationId xmlns:p14="http://schemas.microsoft.com/office/powerpoint/2010/main" val="377542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Öppen diskussion</a:t>
            </a:r>
            <a:endParaRPr lang="sv-SE" dirty="0"/>
          </a:p>
        </p:txBody>
      </p:sp>
      <p:sp>
        <p:nvSpPr>
          <p:cNvPr id="3" name="Platshållare för sidfot 2"/>
          <p:cNvSpPr>
            <a:spLocks noGrp="1"/>
          </p:cNvSpPr>
          <p:nvPr>
            <p:ph type="ftr" sz="quarter" idx="10"/>
          </p:nvPr>
        </p:nvSpPr>
        <p:spPr/>
        <p:txBody>
          <a:bodyPr/>
          <a:lstStyle/>
          <a:p>
            <a:r>
              <a:rPr lang="sv-SE" smtClean="0">
                <a:solidFill>
                  <a:srgbClr val="FFFFFF"/>
                </a:solidFill>
              </a:rPr>
              <a:t>2013-05-15 / M Lesshammar</a:t>
            </a:r>
            <a:endParaRPr lang="sv-SE" dirty="0">
              <a:solidFill>
                <a:srgbClr val="FFFFFF"/>
              </a:solidFill>
            </a:endParaRPr>
          </a:p>
        </p:txBody>
      </p:sp>
      <p:sp>
        <p:nvSpPr>
          <p:cNvPr id="4" name="Platshållare för bildnummer 3"/>
          <p:cNvSpPr>
            <a:spLocks noGrp="1"/>
          </p:cNvSpPr>
          <p:nvPr>
            <p:ph type="sldNum" sz="quarter" idx="11"/>
          </p:nvPr>
        </p:nvSpPr>
        <p:spPr/>
        <p:txBody>
          <a:bodyPr/>
          <a:lstStyle/>
          <a:p>
            <a:fld id="{84BB9B7D-94EE-4251-BD2D-DCD4CA97CC0C}" type="slidenum">
              <a:rPr lang="de-DE" smtClean="0">
                <a:solidFill>
                  <a:srgbClr val="FFFFFF"/>
                </a:solidFill>
              </a:rPr>
              <a:pPr/>
              <a:t>33</a:t>
            </a:fld>
            <a:endParaRPr lang="de-DE">
              <a:solidFill>
                <a:srgbClr val="FFFFFF"/>
              </a:solidFill>
            </a:endParaRPr>
          </a:p>
        </p:txBody>
      </p:sp>
      <p:sp>
        <p:nvSpPr>
          <p:cNvPr id="5" name="Rektangel 4"/>
          <p:cNvSpPr/>
          <p:nvPr/>
        </p:nvSpPr>
        <p:spPr>
          <a:xfrm>
            <a:off x="880023" y="1447629"/>
            <a:ext cx="6723375" cy="1742910"/>
          </a:xfrm>
          <a:prstGeom prst="rect">
            <a:avLst/>
          </a:prstGeom>
        </p:spPr>
        <p:txBody>
          <a:bodyPr wrap="square" lIns="80133" tIns="40067" rIns="80133" bIns="40067">
            <a:spAutoFit/>
          </a:bodyPr>
          <a:lstStyle/>
          <a:p>
            <a:pPr marL="300499" indent="-300499">
              <a:lnSpc>
                <a:spcPct val="150000"/>
              </a:lnSpc>
              <a:buFont typeface="Wingdings" pitchFamily="2" charset="2"/>
              <a:buChar char="ü"/>
            </a:pPr>
            <a:r>
              <a:rPr lang="sv-SE" sz="1800" dirty="0">
                <a:solidFill>
                  <a:srgbClr val="000000"/>
                </a:solidFill>
                <a:latin typeface="Arial" pitchFamily="34" charset="0"/>
                <a:ea typeface="+mn-ea"/>
                <a:cs typeface="Arial" pitchFamily="34" charset="0"/>
              </a:rPr>
              <a:t>Nyttan med modellen?</a:t>
            </a:r>
          </a:p>
          <a:p>
            <a:pPr marL="300499" indent="-300499">
              <a:lnSpc>
                <a:spcPct val="150000"/>
              </a:lnSpc>
              <a:buFont typeface="Wingdings" pitchFamily="2" charset="2"/>
              <a:buChar char="ü"/>
            </a:pPr>
            <a:r>
              <a:rPr lang="sv-SE" sz="1800" dirty="0">
                <a:solidFill>
                  <a:srgbClr val="000000"/>
                </a:solidFill>
                <a:latin typeface="Arial" pitchFamily="34" charset="0"/>
                <a:ea typeface="+mn-ea"/>
                <a:cs typeface="Arial" pitchFamily="34" charset="0"/>
              </a:rPr>
              <a:t>Tillämpning?</a:t>
            </a:r>
          </a:p>
          <a:p>
            <a:pPr marL="300499" indent="-300499">
              <a:lnSpc>
                <a:spcPct val="150000"/>
              </a:lnSpc>
              <a:buFont typeface="Wingdings" pitchFamily="2" charset="2"/>
              <a:buChar char="ü"/>
            </a:pPr>
            <a:r>
              <a:rPr lang="sv-SE" sz="1800" dirty="0">
                <a:solidFill>
                  <a:srgbClr val="000000"/>
                </a:solidFill>
                <a:latin typeface="Arial" pitchFamily="34" charset="0"/>
                <a:ea typeface="+mn-ea"/>
                <a:cs typeface="Arial" pitchFamily="34" charset="0"/>
              </a:rPr>
              <a:t>Jämförelser mellan företag / inom företag?</a:t>
            </a:r>
          </a:p>
          <a:p>
            <a:pPr marL="300499" indent="-300499">
              <a:lnSpc>
                <a:spcPct val="150000"/>
              </a:lnSpc>
              <a:buFont typeface="Wingdings" pitchFamily="2" charset="2"/>
              <a:buChar char="ü"/>
            </a:pPr>
            <a:r>
              <a:rPr lang="sv-SE" sz="1800" dirty="0">
                <a:solidFill>
                  <a:srgbClr val="000000"/>
                </a:solidFill>
                <a:latin typeface="Arial" pitchFamily="34" charset="0"/>
                <a:ea typeface="+mn-ea"/>
                <a:cs typeface="Arial" pitchFamily="34" charset="0"/>
              </a:rPr>
              <a:t>Förslag på utveckling av modellen…</a:t>
            </a:r>
          </a:p>
        </p:txBody>
      </p:sp>
    </p:spTree>
    <p:extLst>
      <p:ext uri="{BB962C8B-B14F-4D97-AF65-F5344CB8AC3E}">
        <p14:creationId xmlns:p14="http://schemas.microsoft.com/office/powerpoint/2010/main" val="2731389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Reflektioner</a:t>
            </a:r>
            <a:endParaRPr lang="sv-SE" dirty="0"/>
          </a:p>
        </p:txBody>
      </p:sp>
      <p:sp>
        <p:nvSpPr>
          <p:cNvPr id="3" name="Platshållare för sidfot 2"/>
          <p:cNvSpPr>
            <a:spLocks noGrp="1"/>
          </p:cNvSpPr>
          <p:nvPr>
            <p:ph type="ftr" sz="quarter" idx="10"/>
          </p:nvPr>
        </p:nvSpPr>
        <p:spPr/>
        <p:txBody>
          <a:bodyPr/>
          <a:lstStyle/>
          <a:p>
            <a:r>
              <a:rPr lang="sv-SE" smtClean="0">
                <a:solidFill>
                  <a:srgbClr val="FFFFFF"/>
                </a:solidFill>
              </a:rPr>
              <a:t>2013-05-15 / M Lesshammar</a:t>
            </a:r>
            <a:endParaRPr lang="sv-SE" dirty="0">
              <a:solidFill>
                <a:srgbClr val="FFFFFF"/>
              </a:solidFill>
            </a:endParaRPr>
          </a:p>
        </p:txBody>
      </p:sp>
      <p:sp>
        <p:nvSpPr>
          <p:cNvPr id="4" name="Platshållare för bildnummer 3"/>
          <p:cNvSpPr>
            <a:spLocks noGrp="1"/>
          </p:cNvSpPr>
          <p:nvPr>
            <p:ph type="sldNum" sz="quarter" idx="11"/>
          </p:nvPr>
        </p:nvSpPr>
        <p:spPr/>
        <p:txBody>
          <a:bodyPr/>
          <a:lstStyle/>
          <a:p>
            <a:fld id="{84BB9B7D-94EE-4251-BD2D-DCD4CA97CC0C}" type="slidenum">
              <a:rPr lang="de-DE" smtClean="0">
                <a:solidFill>
                  <a:srgbClr val="FFFFFF"/>
                </a:solidFill>
              </a:rPr>
              <a:pPr/>
              <a:t>34</a:t>
            </a:fld>
            <a:endParaRPr lang="de-DE">
              <a:solidFill>
                <a:srgbClr val="FFFFFF"/>
              </a:solidFill>
            </a:endParaRPr>
          </a:p>
        </p:txBody>
      </p:sp>
      <p:sp>
        <p:nvSpPr>
          <p:cNvPr id="5" name="Rektangel 4"/>
          <p:cNvSpPr/>
          <p:nvPr/>
        </p:nvSpPr>
        <p:spPr>
          <a:xfrm>
            <a:off x="610399" y="1447629"/>
            <a:ext cx="8233270" cy="3404903"/>
          </a:xfrm>
          <a:prstGeom prst="rect">
            <a:avLst/>
          </a:prstGeom>
        </p:spPr>
        <p:txBody>
          <a:bodyPr wrap="square" lIns="80133" tIns="40067" rIns="80133" bIns="40067">
            <a:spAutoFit/>
          </a:bodyPr>
          <a:lstStyle/>
          <a:p>
            <a:pPr marL="300499" indent="-300499">
              <a:lnSpc>
                <a:spcPct val="150000"/>
              </a:lnSpc>
              <a:buFont typeface="Wingdings" pitchFamily="2" charset="2"/>
              <a:buChar char="ü"/>
            </a:pPr>
            <a:r>
              <a:rPr lang="sv-SE" sz="1800" dirty="0">
                <a:solidFill>
                  <a:srgbClr val="000000"/>
                </a:solidFill>
                <a:latin typeface="Arial" pitchFamily="34" charset="0"/>
                <a:ea typeface="+mn-ea"/>
                <a:cs typeface="Arial" pitchFamily="34" charset="0"/>
              </a:rPr>
              <a:t>Visar på leverantörens förbättringspotential</a:t>
            </a:r>
          </a:p>
          <a:p>
            <a:pPr marL="300499" indent="-300499">
              <a:lnSpc>
                <a:spcPct val="150000"/>
              </a:lnSpc>
              <a:buFont typeface="Wingdings" pitchFamily="2" charset="2"/>
              <a:buChar char="ü"/>
            </a:pPr>
            <a:r>
              <a:rPr lang="sv-SE" sz="1800" dirty="0">
                <a:solidFill>
                  <a:srgbClr val="000000"/>
                </a:solidFill>
                <a:latin typeface="Arial" pitchFamily="34" charset="0"/>
                <a:ea typeface="+mn-ea"/>
                <a:cs typeface="Arial" pitchFamily="34" charset="0"/>
              </a:rPr>
              <a:t>Ingen ”en-mansshow” – tvärfunktionellt team</a:t>
            </a:r>
          </a:p>
          <a:p>
            <a:pPr marL="300499" indent="-300499">
              <a:lnSpc>
                <a:spcPct val="150000"/>
              </a:lnSpc>
              <a:buFont typeface="Wingdings" pitchFamily="2" charset="2"/>
              <a:buChar char="ü"/>
            </a:pPr>
            <a:r>
              <a:rPr lang="sv-SE" sz="1800" dirty="0">
                <a:solidFill>
                  <a:srgbClr val="000000"/>
                </a:solidFill>
                <a:latin typeface="Arial" pitchFamily="34" charset="0"/>
                <a:ea typeface="+mn-ea"/>
                <a:cs typeface="Arial" pitchFamily="34" charset="0"/>
              </a:rPr>
              <a:t>Tillämpas för självutvärdering av leverantören</a:t>
            </a:r>
          </a:p>
          <a:p>
            <a:pPr marL="300499" indent="-300499">
              <a:lnSpc>
                <a:spcPct val="150000"/>
              </a:lnSpc>
              <a:buFont typeface="Wingdings" pitchFamily="2" charset="2"/>
              <a:buChar char="ü"/>
            </a:pPr>
            <a:r>
              <a:rPr lang="sv-SE" sz="1800" dirty="0">
                <a:solidFill>
                  <a:srgbClr val="000000"/>
                </a:solidFill>
                <a:latin typeface="Arial" pitchFamily="34" charset="0"/>
                <a:ea typeface="+mn-ea"/>
                <a:cs typeface="Arial" pitchFamily="34" charset="0"/>
              </a:rPr>
              <a:t>Eller på önskan av OEM inför </a:t>
            </a:r>
            <a:r>
              <a:rPr lang="sv-SE" sz="1800" dirty="0" err="1">
                <a:solidFill>
                  <a:srgbClr val="000000"/>
                </a:solidFill>
                <a:latin typeface="Arial" pitchFamily="34" charset="0"/>
                <a:ea typeface="+mn-ea"/>
                <a:cs typeface="Arial" pitchFamily="34" charset="0"/>
              </a:rPr>
              <a:t>auditbesök</a:t>
            </a:r>
            <a:endParaRPr lang="sv-SE" sz="1800" dirty="0">
              <a:solidFill>
                <a:srgbClr val="000000"/>
              </a:solidFill>
              <a:latin typeface="Arial" pitchFamily="34" charset="0"/>
              <a:ea typeface="+mn-ea"/>
              <a:cs typeface="Arial" pitchFamily="34" charset="0"/>
            </a:endParaRPr>
          </a:p>
          <a:p>
            <a:pPr marL="300499" indent="-300499">
              <a:lnSpc>
                <a:spcPct val="150000"/>
              </a:lnSpc>
              <a:buFont typeface="Wingdings" pitchFamily="2" charset="2"/>
              <a:buChar char="ü"/>
            </a:pPr>
            <a:r>
              <a:rPr lang="sv-SE" sz="1800" dirty="0">
                <a:solidFill>
                  <a:srgbClr val="000000"/>
                </a:solidFill>
                <a:latin typeface="Arial" pitchFamily="34" charset="0"/>
                <a:ea typeface="+mn-ea"/>
                <a:cs typeface="Arial" pitchFamily="34" charset="0"/>
              </a:rPr>
              <a:t>Utfallen skall INTE jämföras mellan företag, endast samma företag över tiden</a:t>
            </a:r>
          </a:p>
          <a:p>
            <a:pPr marL="300499" indent="-300499">
              <a:lnSpc>
                <a:spcPct val="150000"/>
              </a:lnSpc>
              <a:buFont typeface="Wingdings" pitchFamily="2" charset="2"/>
              <a:buChar char="ü"/>
            </a:pPr>
            <a:r>
              <a:rPr lang="sv-SE" sz="1800" dirty="0">
                <a:solidFill>
                  <a:srgbClr val="000000"/>
                </a:solidFill>
                <a:latin typeface="Arial" pitchFamily="34" charset="0"/>
                <a:ea typeface="+mn-ea"/>
                <a:cs typeface="Arial" pitchFamily="34" charset="0"/>
              </a:rPr>
              <a:t>Ger generella indikationer till Tunga fordon om områden av intresse för insatser</a:t>
            </a:r>
          </a:p>
        </p:txBody>
      </p:sp>
    </p:spTree>
    <p:extLst>
      <p:ext uri="{BB962C8B-B14F-4D97-AF65-F5344CB8AC3E}">
        <p14:creationId xmlns:p14="http://schemas.microsoft.com/office/powerpoint/2010/main" val="3162097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6170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451" y="1556792"/>
            <a:ext cx="5941682" cy="39604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1" name="Rectangle 4"/>
          <p:cNvSpPr>
            <a:spLocks noChangeArrowheads="1"/>
          </p:cNvSpPr>
          <p:nvPr/>
        </p:nvSpPr>
        <p:spPr bwMode="auto">
          <a:xfrm>
            <a:off x="459490" y="188692"/>
            <a:ext cx="8229600" cy="1008062"/>
          </a:xfrm>
          <a:prstGeom prst="rect">
            <a:avLst/>
          </a:prstGeom>
          <a:noFill/>
          <a:ln>
            <a:noFill/>
          </a:ln>
          <a:extLst/>
        </p:spPr>
        <p:txBody>
          <a:bodyPr lIns="91408" tIns="45704" rIns="91408" bIns="45704" anchor="ctr"/>
          <a:lstStyle/>
          <a:p>
            <a:pPr algn="ctr">
              <a:defRPr/>
            </a:pPr>
            <a:r>
              <a:rPr lang="sv-SE" sz="3500" dirty="0">
                <a:solidFill>
                  <a:srgbClr val="0A6E82"/>
                </a:solidFill>
                <a:latin typeface="Tahoma"/>
                <a:ea typeface="+mn-ea"/>
              </a:rPr>
              <a:t>A mind is like a </a:t>
            </a:r>
            <a:r>
              <a:rPr lang="sv-SE" sz="3500" dirty="0" err="1">
                <a:solidFill>
                  <a:srgbClr val="0A6E82"/>
                </a:solidFill>
                <a:latin typeface="Tahoma"/>
                <a:ea typeface="+mn-ea"/>
              </a:rPr>
              <a:t>parachute</a:t>
            </a:r>
            <a:r>
              <a:rPr lang="sv-SE" sz="3500" dirty="0">
                <a:solidFill>
                  <a:srgbClr val="0A6E82"/>
                </a:solidFill>
                <a:latin typeface="Tahoma"/>
                <a:ea typeface="+mn-ea"/>
              </a:rPr>
              <a:t> – </a:t>
            </a:r>
            <a:br>
              <a:rPr lang="sv-SE" sz="3500" dirty="0">
                <a:solidFill>
                  <a:srgbClr val="0A6E82"/>
                </a:solidFill>
                <a:latin typeface="Tahoma"/>
                <a:ea typeface="+mn-ea"/>
              </a:rPr>
            </a:br>
            <a:r>
              <a:rPr lang="sv-SE" sz="3500" dirty="0" err="1">
                <a:solidFill>
                  <a:srgbClr val="0A6E82"/>
                </a:solidFill>
                <a:latin typeface="Tahoma"/>
                <a:ea typeface="+mn-ea"/>
              </a:rPr>
              <a:t>doesn´t</a:t>
            </a:r>
            <a:r>
              <a:rPr lang="sv-SE" sz="3500" dirty="0">
                <a:solidFill>
                  <a:srgbClr val="0A6E82"/>
                </a:solidFill>
                <a:latin typeface="Tahoma"/>
                <a:ea typeface="+mn-ea"/>
              </a:rPr>
              <a:t> </a:t>
            </a:r>
            <a:r>
              <a:rPr lang="sv-SE" sz="3500" dirty="0" err="1">
                <a:solidFill>
                  <a:srgbClr val="0A6E82"/>
                </a:solidFill>
                <a:latin typeface="Tahoma"/>
                <a:ea typeface="+mn-ea"/>
              </a:rPr>
              <a:t>work</a:t>
            </a:r>
            <a:r>
              <a:rPr lang="sv-SE" sz="3500" dirty="0">
                <a:solidFill>
                  <a:srgbClr val="0A6E82"/>
                </a:solidFill>
                <a:latin typeface="Tahoma"/>
                <a:ea typeface="+mn-ea"/>
              </a:rPr>
              <a:t> </a:t>
            </a:r>
            <a:r>
              <a:rPr lang="sv-SE" sz="3500" dirty="0" err="1">
                <a:solidFill>
                  <a:srgbClr val="0A6E82"/>
                </a:solidFill>
                <a:latin typeface="Tahoma"/>
                <a:ea typeface="+mn-ea"/>
              </a:rPr>
              <a:t>if</a:t>
            </a:r>
            <a:r>
              <a:rPr lang="sv-SE" sz="3500" dirty="0">
                <a:solidFill>
                  <a:srgbClr val="0A6E82"/>
                </a:solidFill>
                <a:latin typeface="Tahoma"/>
                <a:ea typeface="+mn-ea"/>
              </a:rPr>
              <a:t> </a:t>
            </a:r>
            <a:r>
              <a:rPr lang="sv-SE" sz="3500" dirty="0" err="1">
                <a:solidFill>
                  <a:srgbClr val="0A6E82"/>
                </a:solidFill>
                <a:latin typeface="Tahoma"/>
                <a:ea typeface="+mn-ea"/>
              </a:rPr>
              <a:t>it´s</a:t>
            </a:r>
            <a:r>
              <a:rPr lang="sv-SE" sz="3500" dirty="0">
                <a:solidFill>
                  <a:srgbClr val="0A6E82"/>
                </a:solidFill>
                <a:latin typeface="Tahoma"/>
                <a:ea typeface="+mn-ea"/>
              </a:rPr>
              <a:t> not </a:t>
            </a:r>
            <a:r>
              <a:rPr lang="sv-SE" sz="3500" dirty="0" err="1">
                <a:solidFill>
                  <a:srgbClr val="0A6E82"/>
                </a:solidFill>
                <a:latin typeface="Tahoma"/>
                <a:ea typeface="+mn-ea"/>
              </a:rPr>
              <a:t>open</a:t>
            </a:r>
            <a:endParaRPr lang="sv-SE" sz="3500" dirty="0">
              <a:solidFill>
                <a:srgbClr val="0A6E82"/>
              </a:solidFill>
              <a:latin typeface="Tahoma"/>
              <a:ea typeface="+mn-ea"/>
            </a:endParaRPr>
          </a:p>
        </p:txBody>
      </p:sp>
      <p:sp>
        <p:nvSpPr>
          <p:cNvPr id="4" name="Platshållare för sidfot 2"/>
          <p:cNvSpPr>
            <a:spLocks noGrp="1"/>
          </p:cNvSpPr>
          <p:nvPr>
            <p:ph type="ftr" sz="quarter" idx="10"/>
          </p:nvPr>
        </p:nvSpPr>
        <p:spPr>
          <a:xfrm>
            <a:off x="773765" y="6312297"/>
            <a:ext cx="7100990" cy="380120"/>
          </a:xfrm>
        </p:spPr>
        <p:txBody>
          <a:bodyPr/>
          <a:lstStyle/>
          <a:p>
            <a:r>
              <a:rPr lang="sv-SE" dirty="0" smtClean="0">
                <a:solidFill>
                  <a:srgbClr val="FFFFFF"/>
                </a:solidFill>
              </a:rPr>
              <a:t>2013-05-15 / </a:t>
            </a:r>
            <a:r>
              <a:rPr lang="sv-SE" dirty="0">
                <a:solidFill>
                  <a:srgbClr val="FFFFFF"/>
                </a:solidFill>
              </a:rPr>
              <a:t>M </a:t>
            </a:r>
            <a:r>
              <a:rPr lang="sv-SE" dirty="0" err="1">
                <a:solidFill>
                  <a:srgbClr val="FFFFFF"/>
                </a:solidFill>
              </a:rPr>
              <a:t>Lesshammar</a:t>
            </a:r>
            <a:endParaRPr lang="sv-SE" dirty="0">
              <a:solidFill>
                <a:srgbClr val="FFFFFF"/>
              </a:solidFill>
            </a:endParaRPr>
          </a:p>
        </p:txBody>
      </p:sp>
      <p:sp>
        <p:nvSpPr>
          <p:cNvPr id="5" name="Platshållare för bildnummer 3"/>
          <p:cNvSpPr>
            <a:spLocks noGrp="1"/>
          </p:cNvSpPr>
          <p:nvPr>
            <p:ph type="sldNum" sz="quarter" idx="11"/>
          </p:nvPr>
        </p:nvSpPr>
        <p:spPr>
          <a:xfrm>
            <a:off x="381453" y="6305098"/>
            <a:ext cx="304076" cy="380120"/>
          </a:xfrm>
        </p:spPr>
        <p:txBody>
          <a:bodyPr/>
          <a:lstStyle/>
          <a:p>
            <a:fld id="{E6BDBD21-4E8C-4B42-9460-441B9EE7CBEB}" type="slidenum">
              <a:rPr lang="de-DE">
                <a:solidFill>
                  <a:srgbClr val="FFFFFF"/>
                </a:solidFill>
              </a:rPr>
              <a:pPr/>
              <a:t>35</a:t>
            </a:fld>
            <a:endParaRPr lang="de-DE">
              <a:solidFill>
                <a:srgbClr val="FFFFFF"/>
              </a:solidFill>
            </a:endParaRPr>
          </a:p>
        </p:txBody>
      </p:sp>
    </p:spTree>
    <p:extLst>
      <p:ext uri="{BB962C8B-B14F-4D97-AF65-F5344CB8AC3E}">
        <p14:creationId xmlns:p14="http://schemas.microsoft.com/office/powerpoint/2010/main" val="105776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9"/>
          <p:cNvSpPr>
            <a:spLocks noChangeArrowheads="1"/>
          </p:cNvSpPr>
          <p:nvPr/>
        </p:nvSpPr>
        <p:spPr bwMode="auto">
          <a:xfrm>
            <a:off x="1475656" y="404664"/>
            <a:ext cx="5991944"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pPr>
            <a:r>
              <a:rPr lang="sv-SE" sz="3600" b="1" dirty="0" smtClean="0">
                <a:solidFill>
                  <a:srgbClr val="808080"/>
                </a:solidFill>
                <a:latin typeface="Myriad Web" pitchFamily="34" charset="0"/>
                <a:cs typeface="Arial" pitchFamily="34" charset="0"/>
              </a:rPr>
              <a:t>Utlansering</a:t>
            </a:r>
          </a:p>
          <a:p>
            <a:pPr algn="ctr">
              <a:lnSpc>
                <a:spcPct val="150000"/>
              </a:lnSpc>
            </a:pPr>
            <a:endParaRPr lang="sv-SE" b="1" dirty="0">
              <a:solidFill>
                <a:srgbClr val="5C4F4A"/>
              </a:solidFill>
            </a:endParaRPr>
          </a:p>
          <a:p>
            <a:pPr marL="342900" indent="-342900">
              <a:lnSpc>
                <a:spcPct val="150000"/>
              </a:lnSpc>
              <a:buFont typeface="Arial" pitchFamily="34" charset="0"/>
              <a:buChar char="•"/>
            </a:pPr>
            <a:r>
              <a:rPr lang="sv-SE" b="1" dirty="0" smtClean="0">
                <a:solidFill>
                  <a:srgbClr val="5C4F4A"/>
                </a:solidFill>
              </a:rPr>
              <a:t>Muntligt efteråt</a:t>
            </a:r>
            <a:endParaRPr lang="sv-SE" b="1" dirty="0">
              <a:solidFill>
                <a:srgbClr val="5C4F4A"/>
              </a:solidFill>
            </a:endParaRPr>
          </a:p>
          <a:p>
            <a:pPr marL="342900" indent="-342900">
              <a:lnSpc>
                <a:spcPct val="150000"/>
              </a:lnSpc>
              <a:buFont typeface="Arial" pitchFamily="34" charset="0"/>
              <a:buChar char="•"/>
            </a:pPr>
            <a:endParaRPr lang="sv-SE" b="1" dirty="0" smtClean="0">
              <a:solidFill>
                <a:srgbClr val="5C4F4A"/>
              </a:solidFill>
            </a:endParaRPr>
          </a:p>
          <a:p>
            <a:pPr marL="342900" indent="-342900">
              <a:lnSpc>
                <a:spcPct val="150000"/>
              </a:lnSpc>
              <a:buFont typeface="Arial" pitchFamily="34" charset="0"/>
              <a:buChar char="•"/>
            </a:pPr>
            <a:r>
              <a:rPr lang="sv-SE" b="1" dirty="0" smtClean="0">
                <a:solidFill>
                  <a:srgbClr val="5C4F4A"/>
                </a:solidFill>
              </a:rPr>
              <a:t>Maila eller ring</a:t>
            </a:r>
            <a:endParaRPr lang="sv-SE" b="1" dirty="0">
              <a:solidFill>
                <a:srgbClr val="5C4F4A"/>
              </a:solidFill>
            </a:endParaRPr>
          </a:p>
          <a:p>
            <a:pPr marL="342900" indent="-342900">
              <a:lnSpc>
                <a:spcPct val="150000"/>
              </a:lnSpc>
              <a:buFont typeface="Arial" pitchFamily="34" charset="0"/>
              <a:buChar char="•"/>
            </a:pPr>
            <a:endParaRPr lang="sv-SE" b="1" dirty="0">
              <a:solidFill>
                <a:srgbClr val="5C4F4A"/>
              </a:solidFill>
            </a:endParaRPr>
          </a:p>
          <a:p>
            <a:pPr marL="342900" indent="-342900">
              <a:lnSpc>
                <a:spcPct val="150000"/>
              </a:lnSpc>
              <a:buFont typeface="Arial" pitchFamily="34" charset="0"/>
              <a:buChar char="•"/>
            </a:pPr>
            <a:r>
              <a:rPr lang="sv-SE" b="1" dirty="0" err="1" smtClean="0">
                <a:solidFill>
                  <a:srgbClr val="5C4F4A"/>
                </a:solidFill>
              </a:rPr>
              <a:t>Ev</a:t>
            </a:r>
            <a:r>
              <a:rPr lang="sv-SE" b="1" dirty="0" smtClean="0">
                <a:solidFill>
                  <a:srgbClr val="5C4F4A"/>
                </a:solidFill>
              </a:rPr>
              <a:t> uppföljning</a:t>
            </a:r>
            <a:endParaRPr lang="sv-SE" b="1" dirty="0" smtClean="0">
              <a:solidFill>
                <a:srgbClr val="5C4F4A"/>
              </a:solidFill>
            </a:endParaRPr>
          </a:p>
          <a:p>
            <a:pPr marL="342900" indent="-342900">
              <a:lnSpc>
                <a:spcPct val="150000"/>
              </a:lnSpc>
              <a:buFont typeface="Arial" pitchFamily="34" charset="0"/>
              <a:buChar char="•"/>
            </a:pPr>
            <a:endParaRPr lang="sv-SE" b="1" dirty="0">
              <a:solidFill>
                <a:srgbClr val="5C4F4A"/>
              </a:solidFill>
            </a:endParaRPr>
          </a:p>
          <a:p>
            <a:pPr marL="342900" indent="-342900">
              <a:lnSpc>
                <a:spcPct val="150000"/>
              </a:lnSpc>
              <a:buFont typeface="Arial" pitchFamily="34" charset="0"/>
              <a:buChar char="•"/>
            </a:pPr>
            <a:r>
              <a:rPr lang="sv-SE" b="1" dirty="0" smtClean="0">
                <a:solidFill>
                  <a:srgbClr val="5C4F4A"/>
                </a:solidFill>
              </a:rPr>
              <a:t>Kontroll över modellen</a:t>
            </a:r>
            <a:endParaRPr lang="sv-SE" b="1" dirty="0">
              <a:solidFill>
                <a:srgbClr val="5C4F4A"/>
              </a:solidFill>
            </a:endParaRPr>
          </a:p>
          <a:p>
            <a:pPr algn="ctr">
              <a:lnSpc>
                <a:spcPct val="150000"/>
              </a:lnSpc>
            </a:pPr>
            <a:endParaRPr lang="sv-SE" b="1" dirty="0" smtClean="0">
              <a:solidFill>
                <a:srgbClr val="5C4F4A"/>
              </a:solidFill>
            </a:endParaRPr>
          </a:p>
          <a:p>
            <a:pPr>
              <a:defRPr/>
            </a:pPr>
            <a:endParaRPr lang="sv-SE" dirty="0">
              <a:solidFill>
                <a:srgbClr val="808080"/>
              </a:solidFill>
              <a:latin typeface="Myriad Web" pitchFamily="34" charset="0"/>
              <a:cs typeface="Arial" pitchFamily="34" charset="0"/>
            </a:endParaRPr>
          </a:p>
        </p:txBody>
      </p:sp>
      <p:pic>
        <p:nvPicPr>
          <p:cNvPr id="6147" name="Picture 1030"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668963"/>
            <a:ext cx="59817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831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9"/>
          <p:cNvSpPr>
            <a:spLocks noChangeArrowheads="1"/>
          </p:cNvSpPr>
          <p:nvPr/>
        </p:nvSpPr>
        <p:spPr bwMode="auto">
          <a:xfrm>
            <a:off x="1475656" y="404664"/>
            <a:ext cx="5991944"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50000"/>
              </a:lnSpc>
            </a:pPr>
            <a:r>
              <a:rPr lang="sv-SE" sz="3600" b="1" dirty="0" smtClean="0">
                <a:solidFill>
                  <a:srgbClr val="808080"/>
                </a:solidFill>
                <a:latin typeface="Myriad Web" pitchFamily="34" charset="0"/>
                <a:cs typeface="Arial" pitchFamily="34" charset="0"/>
              </a:rPr>
              <a:t>Fortsättning</a:t>
            </a:r>
          </a:p>
          <a:p>
            <a:pPr algn="ctr">
              <a:lnSpc>
                <a:spcPct val="150000"/>
              </a:lnSpc>
            </a:pPr>
            <a:endParaRPr lang="sv-SE" b="1" dirty="0">
              <a:solidFill>
                <a:srgbClr val="5C4F4A"/>
              </a:solidFill>
            </a:endParaRPr>
          </a:p>
          <a:p>
            <a:pPr marL="342900" indent="-342900">
              <a:lnSpc>
                <a:spcPct val="150000"/>
              </a:lnSpc>
              <a:buFont typeface="Arial" pitchFamily="34" charset="0"/>
              <a:buChar char="•"/>
            </a:pPr>
            <a:r>
              <a:rPr lang="sv-SE" b="1" dirty="0" smtClean="0">
                <a:solidFill>
                  <a:srgbClr val="5C4F4A"/>
                </a:solidFill>
              </a:rPr>
              <a:t>Nytt projekt med underleverantörer</a:t>
            </a:r>
          </a:p>
          <a:p>
            <a:pPr marL="342900" indent="-342900">
              <a:lnSpc>
                <a:spcPct val="150000"/>
              </a:lnSpc>
              <a:buFont typeface="Arial" pitchFamily="34" charset="0"/>
              <a:buChar char="•"/>
            </a:pPr>
            <a:endParaRPr lang="sv-SE" b="1" dirty="0">
              <a:solidFill>
                <a:srgbClr val="5C4F4A"/>
              </a:solidFill>
            </a:endParaRPr>
          </a:p>
          <a:p>
            <a:pPr marL="342900" indent="-342900">
              <a:lnSpc>
                <a:spcPct val="150000"/>
              </a:lnSpc>
              <a:buFont typeface="Arial" pitchFamily="34" charset="0"/>
              <a:buChar char="•"/>
            </a:pPr>
            <a:r>
              <a:rPr lang="sv-SE" b="1" dirty="0" smtClean="0">
                <a:solidFill>
                  <a:srgbClr val="5C4F4A"/>
                </a:solidFill>
              </a:rPr>
              <a:t>Vinter 2013 – höst 2015</a:t>
            </a:r>
          </a:p>
          <a:p>
            <a:pPr marL="342900" indent="-342900">
              <a:lnSpc>
                <a:spcPct val="150000"/>
              </a:lnSpc>
              <a:buFont typeface="Arial" pitchFamily="34" charset="0"/>
              <a:buChar char="•"/>
            </a:pPr>
            <a:endParaRPr lang="sv-SE" b="1" dirty="0">
              <a:solidFill>
                <a:srgbClr val="5C4F4A"/>
              </a:solidFill>
            </a:endParaRPr>
          </a:p>
          <a:p>
            <a:pPr marL="342900" indent="-342900">
              <a:lnSpc>
                <a:spcPct val="150000"/>
              </a:lnSpc>
              <a:buFont typeface="Arial" pitchFamily="34" charset="0"/>
              <a:buChar char="•"/>
            </a:pPr>
            <a:r>
              <a:rPr lang="sv-SE" b="1" dirty="0" smtClean="0">
                <a:solidFill>
                  <a:srgbClr val="5C4F4A"/>
                </a:solidFill>
              </a:rPr>
              <a:t>Svar i sommar</a:t>
            </a:r>
            <a:endParaRPr lang="sv-SE" b="1" dirty="0">
              <a:solidFill>
                <a:srgbClr val="5C4F4A"/>
              </a:solidFill>
            </a:endParaRPr>
          </a:p>
          <a:p>
            <a:pPr algn="ctr">
              <a:lnSpc>
                <a:spcPct val="150000"/>
              </a:lnSpc>
            </a:pPr>
            <a:endParaRPr lang="sv-SE" b="1" dirty="0" smtClean="0">
              <a:solidFill>
                <a:srgbClr val="5C4F4A"/>
              </a:solidFill>
            </a:endParaRPr>
          </a:p>
          <a:p>
            <a:pPr>
              <a:defRPr/>
            </a:pPr>
            <a:endParaRPr lang="sv-SE" dirty="0">
              <a:solidFill>
                <a:srgbClr val="808080"/>
              </a:solidFill>
              <a:latin typeface="Myriad Web" pitchFamily="34" charset="0"/>
              <a:cs typeface="Arial" pitchFamily="34" charset="0"/>
            </a:endParaRPr>
          </a:p>
        </p:txBody>
      </p:sp>
      <p:pic>
        <p:nvPicPr>
          <p:cNvPr id="6147" name="Picture 1030"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668963"/>
            <a:ext cx="59817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492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8"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495800"/>
            <a:ext cx="8877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p:cNvSpPr>
            <a:spLocks noChangeArrowheads="1"/>
          </p:cNvSpPr>
          <p:nvPr/>
        </p:nvSpPr>
        <p:spPr bwMode="auto">
          <a:xfrm>
            <a:off x="755650" y="1916832"/>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sv-SE" b="1" dirty="0">
                <a:solidFill>
                  <a:srgbClr val="5C4F4A"/>
                </a:solidFill>
              </a:rPr>
              <a:t/>
            </a:r>
            <a:br>
              <a:rPr lang="sv-SE" b="1" dirty="0">
                <a:solidFill>
                  <a:srgbClr val="5C4F4A"/>
                </a:solidFill>
              </a:rPr>
            </a:br>
            <a:endParaRPr lang="sv-SE" sz="2000" dirty="0">
              <a:solidFill>
                <a:srgbClr val="5C4F4A"/>
              </a:solidFill>
            </a:endParaRPr>
          </a:p>
          <a:p>
            <a:pPr algn="ctr">
              <a:lnSpc>
                <a:spcPct val="150000"/>
              </a:lnSpc>
            </a:pPr>
            <a:r>
              <a:rPr lang="sv-SE" b="1" dirty="0" smtClean="0">
                <a:solidFill>
                  <a:srgbClr val="5C4F4A"/>
                </a:solidFill>
              </a:rPr>
              <a:t>Tack!</a:t>
            </a:r>
            <a:endParaRPr lang="sv-SE" b="1" dirty="0" smtClean="0">
              <a:solidFill>
                <a:srgbClr val="5C4F4A"/>
              </a:solidFill>
            </a:endParaRPr>
          </a:p>
          <a:p>
            <a:pPr algn="ctr">
              <a:lnSpc>
                <a:spcPct val="150000"/>
              </a:lnSpc>
            </a:pPr>
            <a:endParaRPr lang="sv-SE" b="1" dirty="0">
              <a:solidFill>
                <a:srgbClr val="5C4F4A"/>
              </a:solidFill>
            </a:endParaRPr>
          </a:p>
          <a:p>
            <a:pPr algn="r">
              <a:lnSpc>
                <a:spcPct val="150000"/>
              </a:lnSpc>
            </a:pPr>
            <a:r>
              <a:rPr lang="sv-SE" sz="1800" b="1" dirty="0" smtClean="0">
                <a:solidFill>
                  <a:srgbClr val="5C4F4A"/>
                </a:solidFill>
              </a:rPr>
              <a:t>Alexander Airosto, 070-516 24 06</a:t>
            </a:r>
          </a:p>
          <a:p>
            <a:pPr algn="r">
              <a:lnSpc>
                <a:spcPct val="150000"/>
              </a:lnSpc>
            </a:pPr>
            <a:r>
              <a:rPr lang="sv-SE" sz="1800" b="1" dirty="0" smtClean="0">
                <a:solidFill>
                  <a:srgbClr val="5C4F4A"/>
                </a:solidFill>
                <a:hlinkClick r:id="rId4"/>
              </a:rPr>
              <a:t>alexander@tungafordon.com</a:t>
            </a:r>
            <a:endParaRPr lang="sv-SE" sz="1800" b="1" dirty="0">
              <a:solidFill>
                <a:srgbClr val="5C4F4A"/>
              </a:solidFill>
            </a:endParaRPr>
          </a:p>
          <a:p>
            <a:pPr algn="r">
              <a:lnSpc>
                <a:spcPct val="150000"/>
              </a:lnSpc>
            </a:pPr>
            <a:endParaRPr lang="sv-SE" sz="1800" b="1" dirty="0" smtClean="0">
              <a:solidFill>
                <a:srgbClr val="5C4F4A"/>
              </a:solidFill>
            </a:endParaRPr>
          </a:p>
        </p:txBody>
      </p:sp>
    </p:spTree>
    <p:extLst>
      <p:ext uri="{BB962C8B-B14F-4D97-AF65-F5344CB8AC3E}">
        <p14:creationId xmlns:p14="http://schemas.microsoft.com/office/powerpoint/2010/main" val="3085251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tshållare för bildnummer 4"/>
          <p:cNvSpPr>
            <a:spLocks noGrp="1"/>
          </p:cNvSpPr>
          <p:nvPr>
            <p:ph type="sldNum" sz="quarter" idx="12"/>
          </p:nvPr>
        </p:nvSpPr>
        <p:spPr>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F0DFFAE6-088B-4DD0-8B24-3864397759FF}" type="slidenum">
              <a:rPr lang="en-US" sz="1400" smtClean="0"/>
              <a:pPr eaLnBrk="1" hangingPunct="1"/>
              <a:t>39</a:t>
            </a:fld>
            <a:endParaRPr lang="en-US" sz="1400" smtClean="0"/>
          </a:p>
        </p:txBody>
      </p:sp>
      <p:sp>
        <p:nvSpPr>
          <p:cNvPr id="110594" name="Rectangle 2"/>
          <p:cNvSpPr>
            <a:spLocks noGrp="1" noChangeArrowheads="1"/>
          </p:cNvSpPr>
          <p:nvPr>
            <p:ph/>
          </p:nvPr>
        </p:nvSpPr>
        <p:spPr/>
        <p:txBody>
          <a:bodyPr/>
          <a:lstStyle/>
          <a:p>
            <a:pPr>
              <a:defRPr/>
            </a:pPr>
            <a:endParaRPr lang="sv-SE">
              <a:cs typeface="Arial" charset="0"/>
            </a:endParaRPr>
          </a:p>
        </p:txBody>
      </p:sp>
      <p:sp>
        <p:nvSpPr>
          <p:cNvPr id="110595" name="Rectangle 3"/>
          <p:cNvSpPr>
            <a:spLocks noChangeArrowheads="1"/>
          </p:cNvSpPr>
          <p:nvPr/>
        </p:nvSpPr>
        <p:spPr bwMode="auto">
          <a:xfrm>
            <a:off x="468313" y="4127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2800" b="1">
                <a:latin typeface="Myriad Web" pitchFamily="34" charset="0"/>
              </a:rPr>
              <a:t>För löpande information se </a:t>
            </a:r>
            <a:r>
              <a:rPr lang="en-US" sz="2800">
                <a:latin typeface="Myriad Web" pitchFamily="34" charset="0"/>
              </a:rPr>
              <a:t>www.tungafordon.com</a:t>
            </a:r>
            <a:endParaRPr lang="sv-SE" sz="2800">
              <a:latin typeface="Myriad Web" pitchFamily="34" charset="0"/>
            </a:endParaRPr>
          </a:p>
        </p:txBody>
      </p:sp>
      <p:pic>
        <p:nvPicPr>
          <p:cNvPr id="110596" name="Picture 4"/>
          <p:cNvPicPr>
            <a:picLocks noChangeAspect="1" noChangeArrowheads="1"/>
          </p:cNvPicPr>
          <p:nvPr/>
        </p:nvPicPr>
        <p:blipFill>
          <a:blip r:embed="rId3"/>
          <a:srcRect/>
          <a:stretch>
            <a:fillRect/>
          </a:stretch>
        </p:blipFill>
        <p:spPr bwMode="auto">
          <a:xfrm>
            <a:off x="0" y="0"/>
            <a:ext cx="9753600" cy="824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0597" name="Rectangle 5"/>
          <p:cNvSpPr>
            <a:spLocks noChangeArrowheads="1"/>
          </p:cNvSpPr>
          <p:nvPr/>
        </p:nvSpPr>
        <p:spPr bwMode="auto">
          <a:xfrm>
            <a:off x="3124200" y="3246438"/>
            <a:ext cx="5867400"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0" hangingPunct="0">
              <a:spcBef>
                <a:spcPct val="20000"/>
              </a:spcBef>
              <a:defRPr/>
            </a:pPr>
            <a:r>
              <a:rPr lang="en-US" sz="1800" b="1">
                <a:ea typeface="ＭＳ Ｐゴシック" charset="0"/>
                <a:cs typeface="ＭＳ Ｐゴシック" charset="0"/>
              </a:rPr>
              <a:t>			       www.tungafordon.com</a:t>
            </a:r>
            <a:endParaRPr lang="sv-SE" sz="1800" b="1">
              <a:ea typeface="ＭＳ Ｐゴシック" charset="0"/>
              <a:cs typeface="ＭＳ Ｐゴシック" charset="0"/>
            </a:endParaRPr>
          </a:p>
        </p:txBody>
      </p:sp>
      <p:sp>
        <p:nvSpPr>
          <p:cNvPr id="110598" name="Rectangle 6"/>
          <p:cNvSpPr>
            <a:spLocks noGrp="1" noChangeArrowheads="1"/>
          </p:cNvSpPr>
          <p:nvPr>
            <p:ph type="title" idx="4294967295"/>
          </p:nvPr>
        </p:nvSpPr>
        <p:spPr/>
        <p:txBody>
          <a:bodyPr/>
          <a:lstStyle/>
          <a:p>
            <a:pPr>
              <a:defRPr/>
            </a:pPr>
            <a:endParaRPr lang="sv-SE">
              <a:latin typeface="Myriad Web" charset="0"/>
              <a:cs typeface="Arial" charset="0"/>
            </a:endParaRPr>
          </a:p>
        </p:txBody>
      </p:sp>
    </p:spTree>
    <p:extLst>
      <p:ext uri="{BB962C8B-B14F-4D97-AF65-F5344CB8AC3E}">
        <p14:creationId xmlns:p14="http://schemas.microsoft.com/office/powerpoint/2010/main" val="3392543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8"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495800"/>
            <a:ext cx="8877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ChangeArrowheads="1"/>
          </p:cNvSpPr>
          <p:nvPr/>
        </p:nvSpPr>
        <p:spPr bwMode="auto">
          <a:xfrm>
            <a:off x="755650" y="22764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sv-SE" b="1" dirty="0">
                <a:solidFill>
                  <a:srgbClr val="5C4F4A"/>
                </a:solidFill>
              </a:rPr>
              <a:t/>
            </a:r>
            <a:br>
              <a:rPr lang="sv-SE" b="1" dirty="0">
                <a:solidFill>
                  <a:srgbClr val="5C4F4A"/>
                </a:solidFill>
              </a:rPr>
            </a:br>
            <a:endParaRPr lang="sv-SE" sz="2000" dirty="0">
              <a:solidFill>
                <a:srgbClr val="5C4F4A"/>
              </a:solidFill>
            </a:endParaRPr>
          </a:p>
          <a:p>
            <a:pPr algn="ctr">
              <a:lnSpc>
                <a:spcPct val="150000"/>
              </a:lnSpc>
            </a:pPr>
            <a:r>
              <a:rPr lang="sv-SE" b="1" dirty="0">
                <a:solidFill>
                  <a:srgbClr val="5C4F4A"/>
                </a:solidFill>
              </a:rPr>
              <a:t>Alexander </a:t>
            </a:r>
            <a:r>
              <a:rPr lang="sv-SE" b="1" dirty="0" smtClean="0">
                <a:solidFill>
                  <a:srgbClr val="5C4F4A"/>
                </a:solidFill>
              </a:rPr>
              <a:t>Airosto</a:t>
            </a:r>
          </a:p>
          <a:p>
            <a:pPr algn="ctr">
              <a:lnSpc>
                <a:spcPct val="150000"/>
              </a:lnSpc>
            </a:pPr>
            <a:r>
              <a:rPr lang="sv-SE" b="1" dirty="0" smtClean="0">
                <a:solidFill>
                  <a:srgbClr val="5C4F4A"/>
                </a:solidFill>
              </a:rPr>
              <a:t>Magnus Lesshammar</a:t>
            </a:r>
            <a:endParaRPr lang="sv-SE" b="1" dirty="0" smtClean="0">
              <a:solidFill>
                <a:srgbClr val="5C4F4A"/>
              </a:solidFill>
            </a:endParaRPr>
          </a:p>
          <a:p>
            <a:pPr algn="ctr">
              <a:lnSpc>
                <a:spcPct val="150000"/>
              </a:lnSpc>
            </a:pPr>
            <a:r>
              <a:rPr lang="sv-SE" b="1" dirty="0" smtClean="0">
                <a:solidFill>
                  <a:srgbClr val="5C4F4A"/>
                </a:solidFill>
              </a:rPr>
              <a:t>Roger </a:t>
            </a:r>
            <a:r>
              <a:rPr lang="sv-SE" b="1" dirty="0" err="1" smtClean="0">
                <a:solidFill>
                  <a:srgbClr val="5C4F4A"/>
                </a:solidFill>
              </a:rPr>
              <a:t>Stokkedal</a:t>
            </a:r>
            <a:endParaRPr lang="sv-SE" b="1" dirty="0">
              <a:solidFill>
                <a:srgbClr val="5C4F4A"/>
              </a:solidFill>
            </a:endParaRPr>
          </a:p>
          <a:p>
            <a:pPr algn="ctr">
              <a:lnSpc>
                <a:spcPct val="150000"/>
              </a:lnSpc>
            </a:pPr>
            <a:r>
              <a:rPr lang="sv-SE" b="1" dirty="0">
                <a:solidFill>
                  <a:schemeClr val="bg2"/>
                </a:solidFill>
              </a:rPr>
              <a:t/>
            </a:r>
            <a:br>
              <a:rPr lang="sv-SE" b="1" dirty="0">
                <a:solidFill>
                  <a:schemeClr val="bg2"/>
                </a:solidFill>
              </a:rPr>
            </a:br>
            <a:endParaRPr lang="en-US" b="1" dirty="0">
              <a:solidFill>
                <a:schemeClr val="bg2"/>
              </a:solidFill>
            </a:endParaRPr>
          </a:p>
        </p:txBody>
      </p:sp>
    </p:spTree>
    <p:extLst>
      <p:ext uri="{BB962C8B-B14F-4D97-AF65-F5344CB8AC3E}">
        <p14:creationId xmlns:p14="http://schemas.microsoft.com/office/powerpoint/2010/main" val="2348401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8"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495800"/>
            <a:ext cx="8877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p:cNvSpPr>
            <a:spLocks noChangeArrowheads="1"/>
          </p:cNvSpPr>
          <p:nvPr/>
        </p:nvSpPr>
        <p:spPr bwMode="auto">
          <a:xfrm>
            <a:off x="755650" y="22764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sv-SE" b="1" dirty="0">
                <a:solidFill>
                  <a:srgbClr val="5C4F4A"/>
                </a:solidFill>
              </a:rPr>
              <a:t/>
            </a:r>
            <a:br>
              <a:rPr lang="sv-SE" b="1" dirty="0">
                <a:solidFill>
                  <a:srgbClr val="5C4F4A"/>
                </a:solidFill>
              </a:rPr>
            </a:br>
            <a:endParaRPr lang="sv-SE" sz="2000" dirty="0">
              <a:solidFill>
                <a:srgbClr val="5C4F4A"/>
              </a:solidFill>
            </a:endParaRPr>
          </a:p>
          <a:p>
            <a:pPr algn="ctr">
              <a:lnSpc>
                <a:spcPct val="150000"/>
              </a:lnSpc>
            </a:pPr>
            <a:r>
              <a:rPr lang="sv-SE" b="1" dirty="0">
                <a:solidFill>
                  <a:srgbClr val="5C4F4A"/>
                </a:solidFill>
              </a:rPr>
              <a:t>skog</a:t>
            </a:r>
          </a:p>
          <a:p>
            <a:pPr algn="ctr">
              <a:lnSpc>
                <a:spcPct val="150000"/>
              </a:lnSpc>
            </a:pPr>
            <a:r>
              <a:rPr lang="sv-SE" b="1" dirty="0">
                <a:solidFill>
                  <a:srgbClr val="5C4F4A"/>
                </a:solidFill>
              </a:rPr>
              <a:t>entreprenad</a:t>
            </a:r>
          </a:p>
          <a:p>
            <a:pPr algn="ctr">
              <a:lnSpc>
                <a:spcPct val="150000"/>
              </a:lnSpc>
            </a:pPr>
            <a:r>
              <a:rPr lang="sv-SE" b="1" dirty="0">
                <a:solidFill>
                  <a:srgbClr val="5C4F4A"/>
                </a:solidFill>
              </a:rPr>
              <a:t>tung materialhantering</a:t>
            </a:r>
            <a:r>
              <a:rPr lang="sv-SE" b="1" dirty="0">
                <a:solidFill>
                  <a:schemeClr val="bg2"/>
                </a:solidFill>
              </a:rPr>
              <a:t/>
            </a:r>
            <a:br>
              <a:rPr lang="sv-SE" b="1" dirty="0">
                <a:solidFill>
                  <a:schemeClr val="bg2"/>
                </a:solidFill>
              </a:rPr>
            </a:br>
            <a:endParaRPr lang="en-US" b="1" dirty="0">
              <a:solidFill>
                <a:schemeClr val="bg2"/>
              </a:solidFill>
            </a:endParaRPr>
          </a:p>
        </p:txBody>
      </p:sp>
    </p:spTree>
    <p:extLst>
      <p:ext uri="{BB962C8B-B14F-4D97-AF65-F5344CB8AC3E}">
        <p14:creationId xmlns:p14="http://schemas.microsoft.com/office/powerpoint/2010/main" val="896284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8"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495800"/>
            <a:ext cx="8877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762000" y="2209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sv-SE" b="1">
                <a:solidFill>
                  <a:srgbClr val="5C4F4A"/>
                </a:solidFill>
              </a:rPr>
              <a:t/>
            </a:r>
            <a:br>
              <a:rPr lang="sv-SE" b="1">
                <a:solidFill>
                  <a:srgbClr val="5C4F4A"/>
                </a:solidFill>
              </a:rPr>
            </a:br>
            <a:endParaRPr lang="sv-SE" sz="2000">
              <a:solidFill>
                <a:srgbClr val="5C4F4A"/>
              </a:solidFill>
            </a:endParaRPr>
          </a:p>
          <a:p>
            <a:pPr algn="ctr">
              <a:lnSpc>
                <a:spcPct val="150000"/>
              </a:lnSpc>
            </a:pPr>
            <a:r>
              <a:rPr lang="sv-SE" b="1">
                <a:solidFill>
                  <a:srgbClr val="5C4F4A"/>
                </a:solidFill>
              </a:rPr>
              <a:t>Teknikcentrum Kronoberg</a:t>
            </a:r>
          </a:p>
          <a:p>
            <a:pPr algn="ctr">
              <a:lnSpc>
                <a:spcPct val="150000"/>
              </a:lnSpc>
            </a:pPr>
            <a:r>
              <a:rPr lang="sv-SE" b="1">
                <a:solidFill>
                  <a:srgbClr val="5C4F4A"/>
                </a:solidFill>
              </a:rPr>
              <a:t>Egen förening 2006</a:t>
            </a:r>
          </a:p>
          <a:p>
            <a:pPr algn="ctr">
              <a:lnSpc>
                <a:spcPct val="150000"/>
              </a:lnSpc>
            </a:pPr>
            <a:endParaRPr lang="sv-SE" b="1">
              <a:solidFill>
                <a:srgbClr val="5C4F4A"/>
              </a:solidFill>
            </a:endParaRPr>
          </a:p>
          <a:p>
            <a:pPr algn="ctr">
              <a:lnSpc>
                <a:spcPct val="150000"/>
              </a:lnSpc>
            </a:pPr>
            <a:r>
              <a:rPr lang="sv-SE" b="1">
                <a:solidFill>
                  <a:srgbClr val="5C4F4A"/>
                </a:solidFill>
              </a:rPr>
              <a:t>Medlemsföretagen, Ljungby kommun, VINNOVA</a:t>
            </a:r>
          </a:p>
          <a:p>
            <a:pPr algn="ctr">
              <a:lnSpc>
                <a:spcPct val="150000"/>
              </a:lnSpc>
            </a:pPr>
            <a:r>
              <a:rPr lang="sv-SE" b="1">
                <a:solidFill>
                  <a:srgbClr val="5C4F4A"/>
                </a:solidFill>
              </a:rPr>
              <a:t>Tillväxtverket, Regionförbundet södra Småland</a:t>
            </a:r>
          </a:p>
          <a:p>
            <a:pPr algn="ctr">
              <a:lnSpc>
                <a:spcPct val="150000"/>
              </a:lnSpc>
            </a:pPr>
            <a:r>
              <a:rPr lang="sv-SE" b="1">
                <a:solidFill>
                  <a:schemeClr val="bg2"/>
                </a:solidFill>
              </a:rPr>
              <a:t/>
            </a:r>
            <a:br>
              <a:rPr lang="sv-SE" b="1">
                <a:solidFill>
                  <a:schemeClr val="bg2"/>
                </a:solidFill>
              </a:rPr>
            </a:br>
            <a:endParaRPr lang="en-US" b="1">
              <a:solidFill>
                <a:schemeClr val="bg2"/>
              </a:solidFill>
            </a:endParaRPr>
          </a:p>
        </p:txBody>
      </p:sp>
    </p:spTree>
    <p:extLst>
      <p:ext uri="{BB962C8B-B14F-4D97-AF65-F5344CB8AC3E}">
        <p14:creationId xmlns:p14="http://schemas.microsoft.com/office/powerpoint/2010/main" val="1095785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9"/>
          <p:cNvSpPr>
            <a:spLocks noChangeArrowheads="1"/>
          </p:cNvSpPr>
          <p:nvPr/>
        </p:nvSpPr>
        <p:spPr bwMode="auto">
          <a:xfrm>
            <a:off x="1752600" y="1270000"/>
            <a:ext cx="57150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sv-SE" b="1" dirty="0">
                <a:solidFill>
                  <a:schemeClr val="bg2"/>
                </a:solidFill>
                <a:latin typeface="Myriad Web" pitchFamily="34" charset="0"/>
                <a:cs typeface="Arial" pitchFamily="34" charset="0"/>
              </a:rPr>
              <a:t/>
            </a:r>
            <a:br>
              <a:rPr lang="sv-SE" b="1" dirty="0">
                <a:solidFill>
                  <a:schemeClr val="bg2"/>
                </a:solidFill>
                <a:latin typeface="Myriad Web" pitchFamily="34" charset="0"/>
                <a:cs typeface="Arial" pitchFamily="34" charset="0"/>
              </a:rPr>
            </a:br>
            <a:r>
              <a:rPr lang="sv-SE" b="1" dirty="0">
                <a:solidFill>
                  <a:srgbClr val="5C4F4A"/>
                </a:solidFill>
                <a:latin typeface="Myriad Web" pitchFamily="34" charset="0"/>
                <a:cs typeface="Arial" pitchFamily="34" charset="0"/>
              </a:rPr>
              <a:t>Tunga fordonsindustrin </a:t>
            </a:r>
            <a:br>
              <a:rPr lang="sv-SE" b="1" dirty="0">
                <a:solidFill>
                  <a:srgbClr val="5C4F4A"/>
                </a:solidFill>
                <a:latin typeface="Myriad Web" pitchFamily="34" charset="0"/>
                <a:cs typeface="Arial" pitchFamily="34" charset="0"/>
              </a:rPr>
            </a:br>
            <a:r>
              <a:rPr lang="sv-SE" b="1" dirty="0">
                <a:solidFill>
                  <a:srgbClr val="5C4F4A"/>
                </a:solidFill>
                <a:latin typeface="Myriad Web" pitchFamily="34" charset="0"/>
                <a:cs typeface="Arial" pitchFamily="34" charset="0"/>
              </a:rPr>
              <a:t>kännetecknas av:</a:t>
            </a:r>
            <a:br>
              <a:rPr lang="sv-SE" b="1" dirty="0">
                <a:solidFill>
                  <a:srgbClr val="5C4F4A"/>
                </a:solidFill>
                <a:latin typeface="Myriad Web" pitchFamily="34" charset="0"/>
                <a:cs typeface="Arial" pitchFamily="34" charset="0"/>
              </a:rPr>
            </a:br>
            <a:r>
              <a:rPr lang="sv-SE" sz="1000" b="1" dirty="0">
                <a:solidFill>
                  <a:schemeClr val="bg2"/>
                </a:solidFill>
                <a:latin typeface="Myriad Web" pitchFamily="34" charset="0"/>
                <a:cs typeface="Arial" pitchFamily="34" charset="0"/>
              </a:rPr>
              <a:t/>
            </a:r>
            <a:br>
              <a:rPr lang="sv-SE" sz="1000" b="1" dirty="0">
                <a:solidFill>
                  <a:schemeClr val="bg2"/>
                </a:solidFill>
                <a:latin typeface="Myriad Web" pitchFamily="34" charset="0"/>
                <a:cs typeface="Arial" pitchFamily="34" charset="0"/>
              </a:rPr>
            </a:br>
            <a:r>
              <a:rPr lang="ja-JP" altLang="sv-SE" sz="2000" dirty="0">
                <a:solidFill>
                  <a:schemeClr val="bg2"/>
                </a:solidFill>
                <a:latin typeface="Myriad Web" pitchFamily="34" charset="0"/>
                <a:cs typeface="Arial" pitchFamily="34" charset="0"/>
              </a:rPr>
              <a:t>”</a:t>
            </a:r>
            <a:r>
              <a:rPr lang="sv-SE" altLang="ja-JP" sz="2000" dirty="0">
                <a:solidFill>
                  <a:schemeClr val="bg2"/>
                </a:solidFill>
                <a:latin typeface="Myriad Web" pitchFamily="34" charset="0"/>
                <a:cs typeface="Arial" pitchFamily="34" charset="0"/>
              </a:rPr>
              <a:t>Små serier, avancerad teknik och en hög grad av kundanpassning</a:t>
            </a:r>
            <a:r>
              <a:rPr lang="ja-JP" altLang="sv-SE" sz="2000" dirty="0">
                <a:solidFill>
                  <a:schemeClr val="bg2"/>
                </a:solidFill>
                <a:latin typeface="Myriad Web" pitchFamily="34" charset="0"/>
                <a:cs typeface="Arial" pitchFamily="34" charset="0"/>
              </a:rPr>
              <a:t>”</a:t>
            </a:r>
            <a:r>
              <a:rPr lang="sv-SE" altLang="ja-JP" b="1" dirty="0">
                <a:solidFill>
                  <a:schemeClr val="bg2"/>
                </a:solidFill>
                <a:latin typeface="Myriad Web" pitchFamily="34" charset="0"/>
                <a:cs typeface="Arial" pitchFamily="34" charset="0"/>
              </a:rPr>
              <a:t/>
            </a:r>
            <a:br>
              <a:rPr lang="sv-SE" altLang="ja-JP" b="1" dirty="0">
                <a:solidFill>
                  <a:schemeClr val="bg2"/>
                </a:solidFill>
                <a:latin typeface="Myriad Web" pitchFamily="34" charset="0"/>
                <a:cs typeface="Arial" pitchFamily="34" charset="0"/>
              </a:rPr>
            </a:br>
            <a:r>
              <a:rPr lang="sv-SE" altLang="ja-JP" b="1" dirty="0">
                <a:solidFill>
                  <a:schemeClr val="bg2"/>
                </a:solidFill>
                <a:latin typeface="Myriad Web" pitchFamily="34" charset="0"/>
                <a:cs typeface="Arial" pitchFamily="34" charset="0"/>
              </a:rPr>
              <a:t> </a:t>
            </a:r>
            <a:br>
              <a:rPr lang="sv-SE" altLang="ja-JP" b="1" dirty="0">
                <a:solidFill>
                  <a:schemeClr val="bg2"/>
                </a:solidFill>
                <a:latin typeface="Myriad Web" pitchFamily="34" charset="0"/>
                <a:cs typeface="Arial" pitchFamily="34" charset="0"/>
              </a:rPr>
            </a:br>
            <a:r>
              <a:rPr lang="sv-SE" altLang="ja-JP" b="1" i="1" dirty="0">
                <a:solidFill>
                  <a:srgbClr val="5C4F4A"/>
                </a:solidFill>
                <a:latin typeface="Myriad Web" pitchFamily="34" charset="0"/>
                <a:cs typeface="Arial" pitchFamily="34" charset="0"/>
              </a:rPr>
              <a:t>vilket understryker</a:t>
            </a:r>
            <a:r>
              <a:rPr lang="sv-SE" altLang="ja-JP" b="1" dirty="0">
                <a:solidFill>
                  <a:srgbClr val="5C4F4A"/>
                </a:solidFill>
                <a:latin typeface="Myriad Web" pitchFamily="34" charset="0"/>
                <a:cs typeface="Arial" pitchFamily="34" charset="0"/>
              </a:rPr>
              <a:t/>
            </a:r>
            <a:br>
              <a:rPr lang="sv-SE" altLang="ja-JP" b="1" dirty="0">
                <a:solidFill>
                  <a:srgbClr val="5C4F4A"/>
                </a:solidFill>
                <a:latin typeface="Myriad Web" pitchFamily="34" charset="0"/>
                <a:cs typeface="Arial" pitchFamily="34" charset="0"/>
              </a:rPr>
            </a:br>
            <a:r>
              <a:rPr lang="sv-SE" altLang="ja-JP" sz="1000" b="1" dirty="0">
                <a:solidFill>
                  <a:schemeClr val="bg2"/>
                </a:solidFill>
                <a:latin typeface="Myriad Web" pitchFamily="34" charset="0"/>
                <a:cs typeface="Arial" pitchFamily="34" charset="0"/>
              </a:rPr>
              <a:t/>
            </a:r>
            <a:br>
              <a:rPr lang="sv-SE" altLang="ja-JP" sz="1000" b="1" dirty="0">
                <a:solidFill>
                  <a:schemeClr val="bg2"/>
                </a:solidFill>
                <a:latin typeface="Myriad Web" pitchFamily="34" charset="0"/>
                <a:cs typeface="Arial" pitchFamily="34" charset="0"/>
              </a:rPr>
            </a:br>
            <a:r>
              <a:rPr lang="ja-JP" altLang="sv-SE" sz="2000" dirty="0">
                <a:solidFill>
                  <a:schemeClr val="bg2"/>
                </a:solidFill>
                <a:latin typeface="Myriad Web" pitchFamily="34" charset="0"/>
                <a:cs typeface="Arial" pitchFamily="34" charset="0"/>
              </a:rPr>
              <a:t>”</a:t>
            </a:r>
            <a:r>
              <a:rPr lang="sv-SE" altLang="ja-JP" sz="2000" dirty="0">
                <a:solidFill>
                  <a:schemeClr val="bg2"/>
                </a:solidFill>
                <a:latin typeface="Myriad Web" pitchFamily="34" charset="0"/>
                <a:cs typeface="Arial" pitchFamily="34" charset="0"/>
              </a:rPr>
              <a:t>Behov av samordnad och fokuserad forskning och utveckling</a:t>
            </a:r>
            <a:r>
              <a:rPr lang="ja-JP" altLang="sv-SE" sz="2000" dirty="0">
                <a:solidFill>
                  <a:schemeClr val="bg2"/>
                </a:solidFill>
                <a:latin typeface="Myriad Web" pitchFamily="34" charset="0"/>
                <a:cs typeface="Arial" pitchFamily="34" charset="0"/>
              </a:rPr>
              <a:t>”</a:t>
            </a:r>
            <a:endParaRPr lang="sv-SE" dirty="0">
              <a:solidFill>
                <a:schemeClr val="bg2"/>
              </a:solidFill>
              <a:latin typeface="Myriad Web" pitchFamily="34" charset="0"/>
              <a:cs typeface="Arial" pitchFamily="34" charset="0"/>
            </a:endParaRPr>
          </a:p>
        </p:txBody>
      </p:sp>
      <p:pic>
        <p:nvPicPr>
          <p:cNvPr id="6147" name="Picture 1030"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668963"/>
            <a:ext cx="59817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563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752600" y="1447800"/>
            <a:ext cx="84391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ja-JP" altLang="sv-SE" sz="2000" b="1">
                <a:solidFill>
                  <a:schemeClr val="bg2"/>
                </a:solidFill>
              </a:rPr>
              <a:t>”</a:t>
            </a:r>
            <a:r>
              <a:rPr lang="sv-SE" altLang="ja-JP" sz="2000" b="1" i="1">
                <a:solidFill>
                  <a:schemeClr val="bg2"/>
                </a:solidFill>
              </a:rPr>
              <a:t>Nationellt och globalt etablerade,    			     marknadsledande och teknikdrivande </a:t>
            </a:r>
            <a:br>
              <a:rPr lang="sv-SE" altLang="ja-JP" sz="2000" b="1" i="1">
                <a:solidFill>
                  <a:schemeClr val="bg2"/>
                </a:solidFill>
              </a:rPr>
            </a:br>
            <a:r>
              <a:rPr lang="sv-SE" altLang="ja-JP" sz="2000" b="1" i="1">
                <a:solidFill>
                  <a:schemeClr val="bg2"/>
                </a:solidFill>
              </a:rPr>
              <a:t>fordonsföretag med tillhörande leverantörsnätverk</a:t>
            </a:r>
            <a:r>
              <a:rPr lang="ja-JP" altLang="sv-SE" sz="2000" b="1" i="1">
                <a:solidFill>
                  <a:schemeClr val="bg2"/>
                </a:solidFill>
              </a:rPr>
              <a:t>”</a:t>
            </a:r>
            <a:endParaRPr lang="sv-SE" sz="2000" b="1">
              <a:solidFill>
                <a:schemeClr val="bg2"/>
              </a:solidFill>
            </a:endParaRPr>
          </a:p>
        </p:txBody>
      </p:sp>
      <p:sp>
        <p:nvSpPr>
          <p:cNvPr id="24580" name="Text Box 4"/>
          <p:cNvSpPr txBox="1">
            <a:spLocks noChangeArrowheads="1"/>
          </p:cNvSpPr>
          <p:nvPr/>
        </p:nvSpPr>
        <p:spPr bwMode="auto">
          <a:xfrm>
            <a:off x="5175250" y="2743200"/>
            <a:ext cx="3816350" cy="21240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10000"/>
              </a:lnSpc>
              <a:defRPr/>
            </a:pPr>
            <a:r>
              <a:rPr lang="sv-SE" sz="2000" dirty="0" err="1" smtClean="0">
                <a:solidFill>
                  <a:schemeClr val="bg2"/>
                </a:solidFill>
                <a:effectLst>
                  <a:outerShdw blurRad="38100" dist="38100" dir="2700000" algn="tl">
                    <a:srgbClr val="C0C0C0"/>
                  </a:outerShdw>
                </a:effectLst>
                <a:cs typeface="Arial" pitchFamily="34" charset="0"/>
              </a:rPr>
              <a:t>Rottne</a:t>
            </a:r>
            <a:r>
              <a:rPr lang="sv-SE" sz="2000" dirty="0" smtClean="0">
                <a:solidFill>
                  <a:schemeClr val="bg2"/>
                </a:solidFill>
                <a:effectLst>
                  <a:outerShdw blurRad="38100" dist="38100" dir="2700000" algn="tl">
                    <a:srgbClr val="C0C0C0"/>
                  </a:outerShdw>
                </a:effectLst>
                <a:cs typeface="Arial" pitchFamily="34" charset="0"/>
              </a:rPr>
              <a:t> Industri </a:t>
            </a:r>
          </a:p>
          <a:p>
            <a:pPr eaLnBrk="1" hangingPunct="1">
              <a:lnSpc>
                <a:spcPct val="110000"/>
              </a:lnSpc>
              <a:defRPr/>
            </a:pPr>
            <a:r>
              <a:rPr lang="sv-SE" sz="2000" dirty="0" smtClean="0">
                <a:solidFill>
                  <a:schemeClr val="bg2"/>
                </a:solidFill>
                <a:effectLst>
                  <a:outerShdw blurRad="38100" dist="38100" dir="2700000" algn="tl">
                    <a:srgbClr val="C0C0C0"/>
                  </a:outerShdw>
                </a:effectLst>
                <a:cs typeface="Arial" pitchFamily="34" charset="0"/>
              </a:rPr>
              <a:t>Semcon</a:t>
            </a:r>
          </a:p>
          <a:p>
            <a:pPr eaLnBrk="1" hangingPunct="1">
              <a:lnSpc>
                <a:spcPct val="110000"/>
              </a:lnSpc>
              <a:defRPr/>
            </a:pPr>
            <a:r>
              <a:rPr lang="sv-SE" sz="2000" dirty="0" smtClean="0">
                <a:solidFill>
                  <a:schemeClr val="bg2"/>
                </a:solidFill>
                <a:effectLst>
                  <a:outerShdw blurRad="38100" dist="38100" dir="2700000" algn="tl">
                    <a:srgbClr val="C0C0C0"/>
                  </a:outerShdw>
                </a:effectLst>
                <a:cs typeface="Arial" pitchFamily="34" charset="0"/>
              </a:rPr>
              <a:t>SP-maskiner </a:t>
            </a:r>
          </a:p>
          <a:p>
            <a:pPr eaLnBrk="1" hangingPunct="1">
              <a:lnSpc>
                <a:spcPct val="110000"/>
              </a:lnSpc>
              <a:defRPr/>
            </a:pPr>
            <a:r>
              <a:rPr lang="sv-SE" sz="2000" dirty="0" err="1" smtClean="0">
                <a:solidFill>
                  <a:schemeClr val="bg2"/>
                </a:solidFill>
                <a:effectLst>
                  <a:outerShdw blurRad="38100" dist="38100" dir="2700000" algn="tl">
                    <a:srgbClr val="C0C0C0"/>
                  </a:outerShdw>
                </a:effectLst>
                <a:cs typeface="Arial" pitchFamily="34" charset="0"/>
              </a:rPr>
              <a:t>Svetruck</a:t>
            </a:r>
            <a:r>
              <a:rPr lang="sv-SE" sz="2000" dirty="0" smtClean="0">
                <a:solidFill>
                  <a:schemeClr val="bg2"/>
                </a:solidFill>
                <a:effectLst>
                  <a:outerShdw blurRad="38100" dist="38100" dir="2700000" algn="tl">
                    <a:srgbClr val="C0C0C0"/>
                  </a:outerShdw>
                </a:effectLst>
                <a:cs typeface="Arial" pitchFamily="34" charset="0"/>
              </a:rPr>
              <a:t> </a:t>
            </a:r>
          </a:p>
          <a:p>
            <a:pPr eaLnBrk="1" hangingPunct="1">
              <a:lnSpc>
                <a:spcPct val="110000"/>
              </a:lnSpc>
              <a:defRPr/>
            </a:pPr>
            <a:r>
              <a:rPr lang="sv-SE" sz="2000" dirty="0" smtClean="0">
                <a:solidFill>
                  <a:schemeClr val="bg2"/>
                </a:solidFill>
                <a:effectLst>
                  <a:outerShdw blurRad="38100" dist="38100" dir="2700000" algn="tl">
                    <a:srgbClr val="C0C0C0"/>
                  </a:outerShdw>
                </a:effectLst>
                <a:cs typeface="Arial" pitchFamily="34" charset="0"/>
              </a:rPr>
              <a:t>Volvo CE</a:t>
            </a:r>
          </a:p>
          <a:p>
            <a:pPr eaLnBrk="1" hangingPunct="1">
              <a:lnSpc>
                <a:spcPct val="110000"/>
              </a:lnSpc>
              <a:defRPr/>
            </a:pPr>
            <a:r>
              <a:rPr lang="sv-SE" sz="2000" dirty="0" smtClean="0">
                <a:solidFill>
                  <a:schemeClr val="bg2"/>
                </a:solidFill>
                <a:effectLst>
                  <a:outerShdw blurRad="38100" dist="38100" dir="2700000" algn="tl">
                    <a:srgbClr val="C0C0C0"/>
                  </a:outerShdw>
                </a:effectLst>
                <a:cs typeface="Arial" pitchFamily="34" charset="0"/>
              </a:rPr>
              <a:t>Kärcher-Belos </a:t>
            </a:r>
          </a:p>
        </p:txBody>
      </p:sp>
      <p:sp>
        <p:nvSpPr>
          <p:cNvPr id="24581" name="Text Box 5"/>
          <p:cNvSpPr txBox="1">
            <a:spLocks noChangeArrowheads="1"/>
          </p:cNvSpPr>
          <p:nvPr/>
        </p:nvSpPr>
        <p:spPr bwMode="auto">
          <a:xfrm>
            <a:off x="1828800" y="2743200"/>
            <a:ext cx="3625850" cy="38671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10000"/>
              </a:lnSpc>
              <a:defRPr/>
            </a:pPr>
            <a:r>
              <a:rPr lang="sv-SE" sz="2000" dirty="0" err="1" smtClean="0">
                <a:solidFill>
                  <a:schemeClr val="bg2"/>
                </a:solidFill>
                <a:effectLst>
                  <a:outerShdw blurRad="38100" dist="38100" dir="2700000" algn="tl">
                    <a:srgbClr val="C0C0C0"/>
                  </a:outerShdw>
                </a:effectLst>
                <a:cs typeface="Arial" pitchFamily="34" charset="0"/>
              </a:rPr>
              <a:t>Cargotec</a:t>
            </a:r>
            <a:endParaRPr lang="sv-SE" sz="2000" dirty="0" smtClean="0">
              <a:solidFill>
                <a:schemeClr val="bg2"/>
              </a:solidFill>
              <a:effectLst>
                <a:outerShdw blurRad="38100" dist="38100" dir="2700000" algn="tl">
                  <a:srgbClr val="C0C0C0"/>
                </a:outerShdw>
              </a:effectLst>
              <a:cs typeface="Arial" pitchFamily="34" charset="0"/>
            </a:endParaRPr>
          </a:p>
          <a:p>
            <a:pPr eaLnBrk="1" hangingPunct="1">
              <a:lnSpc>
                <a:spcPct val="110000"/>
              </a:lnSpc>
              <a:defRPr/>
            </a:pPr>
            <a:r>
              <a:rPr lang="sv-SE" sz="2000" dirty="0" smtClean="0">
                <a:solidFill>
                  <a:schemeClr val="bg2"/>
                </a:solidFill>
                <a:effectLst>
                  <a:outerShdw blurRad="38100" dist="38100" dir="2700000" algn="tl">
                    <a:srgbClr val="C0C0C0"/>
                  </a:outerShdw>
                </a:effectLst>
                <a:cs typeface="Arial" pitchFamily="34" charset="0"/>
              </a:rPr>
              <a:t>Dasa Control Systems</a:t>
            </a:r>
          </a:p>
          <a:p>
            <a:pPr eaLnBrk="1" hangingPunct="1">
              <a:lnSpc>
                <a:spcPct val="110000"/>
              </a:lnSpc>
              <a:defRPr/>
            </a:pPr>
            <a:r>
              <a:rPr lang="sv-SE" sz="2000" dirty="0" err="1" smtClean="0">
                <a:solidFill>
                  <a:schemeClr val="bg2"/>
                </a:solidFill>
                <a:effectLst>
                  <a:outerShdw blurRad="38100" dist="38100" dir="2700000" algn="tl">
                    <a:srgbClr val="C0C0C0"/>
                  </a:outerShdw>
                </a:effectLst>
                <a:cs typeface="Arial" pitchFamily="34" charset="0"/>
              </a:rPr>
              <a:t>Fogmaker</a:t>
            </a:r>
            <a:r>
              <a:rPr lang="sv-SE" sz="2000" dirty="0" smtClean="0">
                <a:solidFill>
                  <a:schemeClr val="bg2"/>
                </a:solidFill>
                <a:effectLst>
                  <a:outerShdw blurRad="38100" dist="38100" dir="2700000" algn="tl">
                    <a:srgbClr val="C0C0C0"/>
                  </a:outerShdw>
                </a:effectLst>
                <a:cs typeface="Arial" pitchFamily="34" charset="0"/>
              </a:rPr>
              <a:t> International</a:t>
            </a:r>
          </a:p>
          <a:p>
            <a:pPr eaLnBrk="1" hangingPunct="1">
              <a:lnSpc>
                <a:spcPct val="110000"/>
              </a:lnSpc>
              <a:defRPr/>
            </a:pPr>
            <a:r>
              <a:rPr lang="sv-SE" sz="2000" dirty="0" err="1" smtClean="0">
                <a:solidFill>
                  <a:schemeClr val="bg2"/>
                </a:solidFill>
                <a:effectLst>
                  <a:outerShdw blurRad="38100" dist="38100" dir="2700000" algn="tl">
                    <a:srgbClr val="C0C0C0"/>
                  </a:outerShdw>
                </a:effectLst>
                <a:cs typeface="Arial" pitchFamily="34" charset="0"/>
              </a:rPr>
              <a:t>Gremo</a:t>
            </a:r>
            <a:r>
              <a:rPr lang="sv-SE" sz="2000" dirty="0" smtClean="0">
                <a:solidFill>
                  <a:schemeClr val="bg2"/>
                </a:solidFill>
                <a:effectLst>
                  <a:outerShdw blurRad="38100" dist="38100" dir="2700000" algn="tl">
                    <a:srgbClr val="C0C0C0"/>
                  </a:outerShdw>
                </a:effectLst>
                <a:cs typeface="Arial" pitchFamily="34" charset="0"/>
              </a:rPr>
              <a:t> </a:t>
            </a:r>
          </a:p>
          <a:p>
            <a:pPr eaLnBrk="1" hangingPunct="1">
              <a:lnSpc>
                <a:spcPct val="110000"/>
              </a:lnSpc>
              <a:defRPr/>
            </a:pPr>
            <a:r>
              <a:rPr lang="sv-SE" sz="2000" dirty="0" smtClean="0">
                <a:solidFill>
                  <a:schemeClr val="bg2"/>
                </a:solidFill>
                <a:effectLst>
                  <a:outerShdw blurRad="38100" dist="38100" dir="2700000" algn="tl">
                    <a:srgbClr val="C0C0C0"/>
                  </a:outerShdw>
                </a:effectLst>
                <a:cs typeface="Arial" pitchFamily="34" charset="0"/>
              </a:rPr>
              <a:t>Ljungby Maskin </a:t>
            </a:r>
          </a:p>
          <a:p>
            <a:pPr eaLnBrk="1" hangingPunct="1">
              <a:lnSpc>
                <a:spcPct val="110000"/>
              </a:lnSpc>
              <a:defRPr/>
            </a:pPr>
            <a:r>
              <a:rPr lang="sv-SE" sz="2000" dirty="0" err="1" smtClean="0">
                <a:solidFill>
                  <a:schemeClr val="bg2"/>
                </a:solidFill>
                <a:effectLst>
                  <a:outerShdw blurRad="38100" dist="38100" dir="2700000" algn="tl">
                    <a:srgbClr val="C0C0C0"/>
                  </a:outerShdw>
                </a:effectLst>
                <a:cs typeface="Arial" pitchFamily="34" charset="0"/>
              </a:rPr>
              <a:t>Midroc</a:t>
            </a:r>
            <a:endParaRPr lang="sv-SE" sz="2000" dirty="0" smtClean="0">
              <a:solidFill>
                <a:schemeClr val="bg2"/>
              </a:solidFill>
              <a:effectLst>
                <a:outerShdw blurRad="38100" dist="38100" dir="2700000" algn="tl">
                  <a:srgbClr val="C0C0C0"/>
                </a:outerShdw>
              </a:effectLst>
              <a:cs typeface="Arial" pitchFamily="34" charset="0"/>
            </a:endParaRPr>
          </a:p>
          <a:p>
            <a:pPr eaLnBrk="1" hangingPunct="1">
              <a:defRPr/>
            </a:pPr>
            <a:endParaRPr lang="sv-SE" sz="2000" baseline="30000" dirty="0" smtClean="0">
              <a:solidFill>
                <a:schemeClr val="bg2"/>
              </a:solidFill>
              <a:effectLst>
                <a:outerShdw blurRad="38100" dist="38100" dir="2700000" algn="tl">
                  <a:srgbClr val="C0C0C0"/>
                </a:outerShdw>
              </a:effectLst>
              <a:cs typeface="Arial" pitchFamily="34" charset="0"/>
            </a:endParaRPr>
          </a:p>
          <a:p>
            <a:pPr eaLnBrk="1" hangingPunct="1">
              <a:defRPr/>
            </a:pPr>
            <a:r>
              <a:rPr lang="sv-SE" sz="2000" baseline="30000" dirty="0" smtClean="0">
                <a:solidFill>
                  <a:schemeClr val="bg2"/>
                </a:solidFill>
                <a:effectLst>
                  <a:outerShdw blurRad="38100" dist="38100" dir="2700000" algn="tl">
                    <a:srgbClr val="C0C0C0"/>
                  </a:outerShdw>
                </a:effectLst>
                <a:cs typeface="Arial" pitchFamily="34" charset="0"/>
              </a:rPr>
              <a:t>-----------------------------</a:t>
            </a:r>
          </a:p>
          <a:p>
            <a:pPr eaLnBrk="1" hangingPunct="1">
              <a:defRPr/>
            </a:pPr>
            <a:endParaRPr lang="sv-SE" sz="2000" baseline="30000" dirty="0" smtClean="0">
              <a:solidFill>
                <a:schemeClr val="bg2"/>
              </a:solidFill>
              <a:effectLst>
                <a:outerShdw blurRad="38100" dist="38100" dir="2700000" algn="tl">
                  <a:srgbClr val="C0C0C0"/>
                </a:outerShdw>
              </a:effectLst>
              <a:cs typeface="Arial" pitchFamily="34" charset="0"/>
            </a:endParaRPr>
          </a:p>
          <a:p>
            <a:pPr eaLnBrk="1" hangingPunct="1">
              <a:defRPr/>
            </a:pPr>
            <a:endParaRPr lang="sv-SE" sz="2000" baseline="30000" dirty="0" smtClean="0">
              <a:solidFill>
                <a:schemeClr val="bg2"/>
              </a:solidFill>
              <a:effectLst>
                <a:outerShdw blurRad="38100" dist="38100" dir="2700000" algn="tl">
                  <a:srgbClr val="C0C0C0"/>
                </a:outerShdw>
              </a:effectLst>
              <a:cs typeface="Arial" pitchFamily="34" charset="0"/>
            </a:endParaRPr>
          </a:p>
          <a:p>
            <a:pPr eaLnBrk="1" hangingPunct="1">
              <a:defRPr/>
            </a:pPr>
            <a:endParaRPr lang="sv-SE" sz="2000" dirty="0" smtClean="0">
              <a:solidFill>
                <a:schemeClr val="bg2"/>
              </a:solidFill>
              <a:effectLst>
                <a:outerShdw blurRad="38100" dist="38100" dir="2700000" algn="tl">
                  <a:srgbClr val="C0C0C0"/>
                </a:outerShdw>
              </a:effectLst>
              <a:cs typeface="Arial" pitchFamily="34" charset="0"/>
            </a:endParaRPr>
          </a:p>
          <a:p>
            <a:pPr eaLnBrk="1" hangingPunct="1">
              <a:defRPr/>
            </a:pPr>
            <a:endParaRPr lang="sv-SE" sz="2000" dirty="0" smtClean="0">
              <a:solidFill>
                <a:schemeClr val="bg2"/>
              </a:solidFill>
              <a:effectLst>
                <a:outerShdw blurRad="38100" dist="38100" dir="2700000" algn="tl">
                  <a:srgbClr val="C0C0C0"/>
                </a:outerShdw>
              </a:effectLst>
              <a:cs typeface="Arial" pitchFamily="34" charset="0"/>
            </a:endParaRPr>
          </a:p>
          <a:p>
            <a:pPr eaLnBrk="1" hangingPunct="1">
              <a:defRPr/>
            </a:pPr>
            <a:endParaRPr lang="sv-SE" sz="2000" dirty="0" smtClean="0">
              <a:solidFill>
                <a:schemeClr val="bg2"/>
              </a:solidFill>
              <a:effectLst>
                <a:outerShdw blurRad="38100" dist="38100" dir="2700000" algn="tl">
                  <a:srgbClr val="C0C0C0"/>
                </a:outerShdw>
              </a:effectLst>
              <a:cs typeface="Arial" pitchFamily="34" charset="0"/>
            </a:endParaRPr>
          </a:p>
        </p:txBody>
      </p:sp>
      <p:pic>
        <p:nvPicPr>
          <p:cNvPr id="7173" name="Picture 8" descr="Maskinvinj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5668963"/>
            <a:ext cx="59817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rot="-5400000">
            <a:off x="-247650" y="1847850"/>
            <a:ext cx="3314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sv-SE" sz="3000">
                <a:solidFill>
                  <a:schemeClr val="bg2"/>
                </a:solidFill>
                <a:latin typeface="Myriad Web" pitchFamily="34" charset="0"/>
              </a:rPr>
              <a:t>medlemsföretag</a:t>
            </a:r>
          </a:p>
        </p:txBody>
      </p:sp>
    </p:spTree>
    <p:extLst>
      <p:ext uri="{BB962C8B-B14F-4D97-AF65-F5344CB8AC3E}">
        <p14:creationId xmlns:p14="http://schemas.microsoft.com/office/powerpoint/2010/main" val="3639771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5945ADAF-3FFE-42F1-9173-A548E5B42D14}" type="slidenum">
              <a:rPr lang="en-US" sz="1400" smtClean="0"/>
              <a:pPr eaLnBrk="1" hangingPunct="1"/>
              <a:t>9</a:t>
            </a:fld>
            <a:endParaRPr lang="en-US" sz="1400" smtClean="0"/>
          </a:p>
        </p:txBody>
      </p:sp>
      <p:sp>
        <p:nvSpPr>
          <p:cNvPr id="143362" name="Rectangle 2"/>
          <p:cNvSpPr>
            <a:spLocks noChangeArrowheads="1"/>
          </p:cNvSpPr>
          <p:nvPr/>
        </p:nvSpPr>
        <p:spPr bwMode="auto">
          <a:xfrm>
            <a:off x="3657600" y="1905000"/>
            <a:ext cx="245903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defRPr/>
            </a:pPr>
            <a:r>
              <a:rPr lang="sv-SE" sz="1800" dirty="0">
                <a:solidFill>
                  <a:schemeClr val="bg2"/>
                </a:solidFill>
                <a:latin typeface="Arial" pitchFamily="34" charset="0"/>
              </a:rPr>
              <a:t>Dialoggrupper</a:t>
            </a:r>
          </a:p>
          <a:p>
            <a:pPr>
              <a:lnSpc>
                <a:spcPct val="120000"/>
              </a:lnSpc>
              <a:defRPr/>
            </a:pPr>
            <a:r>
              <a:rPr lang="sv-SE" sz="1800" dirty="0">
                <a:solidFill>
                  <a:schemeClr val="bg2"/>
                </a:solidFill>
                <a:latin typeface="Arial" pitchFamily="34" charset="0"/>
              </a:rPr>
              <a:t>Seminarier, kurser</a:t>
            </a:r>
          </a:p>
          <a:p>
            <a:pPr>
              <a:lnSpc>
                <a:spcPct val="120000"/>
              </a:lnSpc>
              <a:defRPr/>
            </a:pPr>
            <a:r>
              <a:rPr lang="sv-SE" sz="1800" dirty="0">
                <a:solidFill>
                  <a:schemeClr val="bg2"/>
                </a:solidFill>
                <a:latin typeface="Arial" pitchFamily="34" charset="0"/>
              </a:rPr>
              <a:t>Workshops</a:t>
            </a:r>
          </a:p>
          <a:p>
            <a:pPr>
              <a:lnSpc>
                <a:spcPct val="120000"/>
              </a:lnSpc>
              <a:defRPr/>
            </a:pPr>
            <a:r>
              <a:rPr lang="sv-SE" sz="1800" dirty="0">
                <a:solidFill>
                  <a:schemeClr val="bg2"/>
                </a:solidFill>
                <a:latin typeface="Arial" pitchFamily="34" charset="0"/>
              </a:rPr>
              <a:t>FoU-projekt</a:t>
            </a:r>
          </a:p>
          <a:p>
            <a:pPr>
              <a:lnSpc>
                <a:spcPct val="120000"/>
              </a:lnSpc>
              <a:defRPr/>
            </a:pPr>
            <a:r>
              <a:rPr lang="sv-SE" sz="1800" dirty="0">
                <a:solidFill>
                  <a:schemeClr val="bg2"/>
                </a:solidFill>
                <a:latin typeface="Arial" pitchFamily="34" charset="0"/>
              </a:rPr>
              <a:t>Projekt</a:t>
            </a:r>
          </a:p>
          <a:p>
            <a:pPr>
              <a:lnSpc>
                <a:spcPct val="120000"/>
              </a:lnSpc>
              <a:defRPr/>
            </a:pPr>
            <a:r>
              <a:rPr lang="sv-SE" sz="1800" dirty="0">
                <a:solidFill>
                  <a:schemeClr val="bg2"/>
                </a:solidFill>
                <a:latin typeface="Arial" pitchFamily="34" charset="0"/>
              </a:rPr>
              <a:t>Omvärldsbevakning</a:t>
            </a:r>
          </a:p>
          <a:p>
            <a:pPr>
              <a:lnSpc>
                <a:spcPct val="120000"/>
              </a:lnSpc>
              <a:defRPr/>
            </a:pPr>
            <a:r>
              <a:rPr lang="sv-SE" sz="1800" dirty="0">
                <a:solidFill>
                  <a:schemeClr val="bg2"/>
                </a:solidFill>
                <a:latin typeface="Arial" pitchFamily="34" charset="0"/>
              </a:rPr>
              <a:t>Referenspartner</a:t>
            </a:r>
          </a:p>
          <a:p>
            <a:pPr>
              <a:lnSpc>
                <a:spcPct val="120000"/>
              </a:lnSpc>
              <a:defRPr/>
            </a:pPr>
            <a:r>
              <a:rPr lang="sv-SE" sz="1800" dirty="0">
                <a:solidFill>
                  <a:schemeClr val="bg2"/>
                </a:solidFill>
                <a:latin typeface="Arial" pitchFamily="34" charset="0"/>
              </a:rPr>
              <a:t>Branschkommunikatör</a:t>
            </a:r>
          </a:p>
          <a:p>
            <a:pPr>
              <a:lnSpc>
                <a:spcPct val="170000"/>
              </a:lnSpc>
              <a:defRPr/>
            </a:pPr>
            <a:endParaRPr lang="sv-SE" sz="1800" dirty="0">
              <a:solidFill>
                <a:schemeClr val="bg2"/>
              </a:solidFill>
              <a:latin typeface="Arial" pitchFamily="34" charset="0"/>
            </a:endParaRPr>
          </a:p>
        </p:txBody>
      </p:sp>
      <p:sp>
        <p:nvSpPr>
          <p:cNvPr id="8196" name="Rectangle 5"/>
          <p:cNvSpPr>
            <a:spLocks noChangeArrowheads="1"/>
          </p:cNvSpPr>
          <p:nvPr/>
        </p:nvSpPr>
        <p:spPr bwMode="auto">
          <a:xfrm rot="-5400000">
            <a:off x="1962150" y="2990850"/>
            <a:ext cx="255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sv-SE" sz="3000">
                <a:solidFill>
                  <a:schemeClr val="bg2"/>
                </a:solidFill>
                <a:latin typeface="Myriad Web" pitchFamily="34" charset="0"/>
              </a:rPr>
              <a:t>verksamhet</a:t>
            </a:r>
          </a:p>
        </p:txBody>
      </p:sp>
    </p:spTree>
    <p:extLst>
      <p:ext uri="{BB962C8B-B14F-4D97-AF65-F5344CB8AC3E}">
        <p14:creationId xmlns:p14="http://schemas.microsoft.com/office/powerpoint/2010/main" val="3607860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kros">
  <a:themeElements>
    <a:clrScheme name="Akros 200912 13">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4DBAA8"/>
      </a:hlink>
      <a:folHlink>
        <a:srgbClr val="B3B3B3"/>
      </a:folHlink>
    </a:clrScheme>
    <a:fontScheme name="Akros 200912">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25400" cap="flat" cmpd="sng" algn="ctr">
          <a:solidFill>
            <a:srgbClr val="CF142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de-DE" sz="27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folHlink"/>
        </a:solidFill>
        <a:ln w="25400" cap="flat" cmpd="sng" algn="ctr">
          <a:solidFill>
            <a:srgbClr val="CF142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de-DE" sz="27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Akros 20091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kros 20091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kros 20091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kros 20091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kros 2009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kros 2009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kros 2009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kros 200912 8">
        <a:dk1>
          <a:srgbClr val="000000"/>
        </a:dk1>
        <a:lt1>
          <a:srgbClr val="FFFFFF"/>
        </a:lt1>
        <a:dk2>
          <a:srgbClr val="000000"/>
        </a:dk2>
        <a:lt2>
          <a:srgbClr val="808080"/>
        </a:lt2>
        <a:accent1>
          <a:srgbClr val="009C82"/>
        </a:accent1>
        <a:accent2>
          <a:srgbClr val="3333CC"/>
        </a:accent2>
        <a:accent3>
          <a:srgbClr val="FFFFFF"/>
        </a:accent3>
        <a:accent4>
          <a:srgbClr val="000000"/>
        </a:accent4>
        <a:accent5>
          <a:srgbClr val="AACBC1"/>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kros 200912 9">
        <a:dk1>
          <a:srgbClr val="000000"/>
        </a:dk1>
        <a:lt1>
          <a:srgbClr val="FFFFFF"/>
        </a:lt1>
        <a:dk2>
          <a:srgbClr val="000000"/>
        </a:dk2>
        <a:lt2>
          <a:srgbClr val="808080"/>
        </a:lt2>
        <a:accent1>
          <a:srgbClr val="009C82"/>
        </a:accent1>
        <a:accent2>
          <a:srgbClr val="7F7F7F"/>
        </a:accent2>
        <a:accent3>
          <a:srgbClr val="FFFFFF"/>
        </a:accent3>
        <a:accent4>
          <a:srgbClr val="000000"/>
        </a:accent4>
        <a:accent5>
          <a:srgbClr val="AACBC1"/>
        </a:accent5>
        <a:accent6>
          <a:srgbClr val="727272"/>
        </a:accent6>
        <a:hlink>
          <a:srgbClr val="B3B3B3"/>
        </a:hlink>
        <a:folHlink>
          <a:srgbClr val="E6E6E6"/>
        </a:folHlink>
      </a:clrScheme>
      <a:clrMap bg1="lt1" tx1="dk1" bg2="lt2" tx2="dk2" accent1="accent1" accent2="accent2" accent3="accent3" accent4="accent4" accent5="accent5" accent6="accent6" hlink="hlink" folHlink="folHlink"/>
    </a:extraClrScheme>
    <a:extraClrScheme>
      <a:clrScheme name="Akros 200912 10">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B3B3B3"/>
        </a:hlink>
        <a:folHlink>
          <a:srgbClr val="E6E6E6"/>
        </a:folHlink>
      </a:clrScheme>
      <a:clrMap bg1="lt1" tx1="dk1" bg2="lt2" tx2="dk2" accent1="accent1" accent2="accent2" accent3="accent3" accent4="accent4" accent5="accent5" accent6="accent6" hlink="hlink" folHlink="folHlink"/>
    </a:extraClrScheme>
    <a:extraClrScheme>
      <a:clrScheme name="Akros 200912 11">
        <a:dk1>
          <a:srgbClr val="000000"/>
        </a:dk1>
        <a:lt1>
          <a:srgbClr val="FFFFFF"/>
        </a:lt1>
        <a:dk2>
          <a:srgbClr val="009C82"/>
        </a:dk2>
        <a:lt2>
          <a:srgbClr val="808080"/>
        </a:lt2>
        <a:accent1>
          <a:srgbClr val="009C82"/>
        </a:accent1>
        <a:accent2>
          <a:srgbClr val="4CB9A6"/>
        </a:accent2>
        <a:accent3>
          <a:srgbClr val="FFFFFF"/>
        </a:accent3>
        <a:accent4>
          <a:srgbClr val="000000"/>
        </a:accent4>
        <a:accent5>
          <a:srgbClr val="AACBC1"/>
        </a:accent5>
        <a:accent6>
          <a:srgbClr val="44A796"/>
        </a:accent6>
        <a:hlink>
          <a:srgbClr val="7F7F7F"/>
        </a:hlink>
        <a:folHlink>
          <a:srgbClr val="B3B3B3"/>
        </a:folHlink>
      </a:clrScheme>
      <a:clrMap bg1="lt1" tx1="dk1" bg2="lt2" tx2="dk2" accent1="accent1" accent2="accent2" accent3="accent3" accent4="accent4" accent5="accent5" accent6="accent6" hlink="hlink" folHlink="folHlink"/>
    </a:extraClrScheme>
    <a:extraClrScheme>
      <a:clrScheme name="Akros 200912 12">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4CB9A6"/>
        </a:hlink>
        <a:folHlink>
          <a:srgbClr val="B3B3B3"/>
        </a:folHlink>
      </a:clrScheme>
      <a:clrMap bg1="lt1" tx1="dk1" bg2="lt2" tx2="dk2" accent1="accent1" accent2="accent2" accent3="accent3" accent4="accent4" accent5="accent5" accent6="accent6" hlink="hlink" folHlink="folHlink"/>
    </a:extraClrScheme>
    <a:extraClrScheme>
      <a:clrScheme name="Akros 200912 13">
        <a:dk1>
          <a:srgbClr val="000000"/>
        </a:dk1>
        <a:lt1>
          <a:srgbClr val="FFFFFF"/>
        </a:lt1>
        <a:dk2>
          <a:srgbClr val="009C82"/>
        </a:dk2>
        <a:lt2>
          <a:srgbClr val="808080"/>
        </a:lt2>
        <a:accent1>
          <a:srgbClr val="009C82"/>
        </a:accent1>
        <a:accent2>
          <a:srgbClr val="7F7F7F"/>
        </a:accent2>
        <a:accent3>
          <a:srgbClr val="FFFFFF"/>
        </a:accent3>
        <a:accent4>
          <a:srgbClr val="000000"/>
        </a:accent4>
        <a:accent5>
          <a:srgbClr val="AACBC1"/>
        </a:accent5>
        <a:accent6>
          <a:srgbClr val="727272"/>
        </a:accent6>
        <a:hlink>
          <a:srgbClr val="4DBAA8"/>
        </a:hlink>
        <a:folHlink>
          <a:srgbClr val="B3B3B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5088</TotalTime>
  <Words>1072</Words>
  <Application>Microsoft Office PowerPoint</Application>
  <PresentationFormat>Bildspel på skärmen (4:3)</PresentationFormat>
  <Paragraphs>375</Paragraphs>
  <Slides>39</Slides>
  <Notes>29</Notes>
  <HiddenSlides>0</HiddenSlides>
  <MMClips>0</MMClips>
  <ScaleCrop>false</ScaleCrop>
  <HeadingPairs>
    <vt:vector size="6" baseType="variant">
      <vt:variant>
        <vt:lpstr>Tema</vt:lpstr>
      </vt:variant>
      <vt:variant>
        <vt:i4>3</vt:i4>
      </vt:variant>
      <vt:variant>
        <vt:lpstr>Serverprogram för OLE-inbäddning</vt:lpstr>
      </vt:variant>
      <vt:variant>
        <vt:i4>2</vt:i4>
      </vt:variant>
      <vt:variant>
        <vt:lpstr>Bildrubriker</vt:lpstr>
      </vt:variant>
      <vt:variant>
        <vt:i4>39</vt:i4>
      </vt:variant>
    </vt:vector>
  </HeadingPairs>
  <TitlesOfParts>
    <vt:vector size="44" baseType="lpstr">
      <vt:lpstr>Default Design</vt:lpstr>
      <vt:lpstr>Akros</vt:lpstr>
      <vt:lpstr>1_Default Design</vt:lpstr>
      <vt:lpstr>Klipp</vt:lpstr>
      <vt:lpstr>Acrobat Document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nyckelord</vt:lpstr>
      <vt:lpstr>utförarresurser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Modell för leverantörsutvärdering</vt:lpstr>
      <vt:lpstr>PowerPoint-presentation</vt:lpstr>
      <vt:lpstr>Kundens påverkan på kvalitetskulturen</vt:lpstr>
      <vt:lpstr>PowerPoint-presentation</vt:lpstr>
      <vt:lpstr>Kommunikation</vt:lpstr>
      <vt:lpstr>Strategier för relationer med leverantörer</vt:lpstr>
      <vt:lpstr>Insatser för att stärka leverantörskedjan</vt:lpstr>
      <vt:lpstr>Modell för leverantörsutvärdering</vt:lpstr>
      <vt:lpstr>Exempel</vt:lpstr>
      <vt:lpstr>Tack till…</vt:lpstr>
      <vt:lpstr>Öppen diskussion</vt:lpstr>
      <vt:lpstr>Reflektioner</vt:lpstr>
      <vt:lpstr>PowerPoint-presentation</vt:lpstr>
      <vt:lpstr>PowerPoint-presentation</vt:lpstr>
      <vt:lpstr>PowerPoint-presentation</vt:lpstr>
      <vt:lpstr>PowerPoint-presentation</vt:lpstr>
      <vt:lpstr>PowerPoint-presentation</vt:lpstr>
    </vt:vector>
  </TitlesOfParts>
  <Company>Växjö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Håkan Bard</dc:creator>
  <cp:lastModifiedBy>Alexander Airosto</cp:lastModifiedBy>
  <cp:revision>210</cp:revision>
  <cp:lastPrinted>2011-03-16T13:08:38Z</cp:lastPrinted>
  <dcterms:created xsi:type="dcterms:W3CDTF">2010-10-04T19:30:46Z</dcterms:created>
  <dcterms:modified xsi:type="dcterms:W3CDTF">2013-05-15T09:59:11Z</dcterms:modified>
</cp:coreProperties>
</file>